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3" r:id="rId27"/>
    <p:sldId id="282" r:id="rId28"/>
  </p:sldIdLst>
  <p:sldSz cx="12192000" cy="6858000"/>
  <p:notesSz cx="6858000" cy="12192000"/>
  <p:embeddedFontLst>
    <p:embeddedFont>
      <p:font typeface="微软雅黑" panose="020B0503020204020204" pitchFamily="34" charset="-122"/>
      <p:regular r:id="rId30"/>
      <p:bold r:id="rId31"/>
    </p:embeddedFont>
    <p:embeddedFont>
      <p:font typeface="MiSans" panose="020B0604020202020204" charset="-122"/>
      <p:regular r:id="rId32"/>
    </p:embeddedFont>
    <p:embeddedFont>
      <p:font typeface="Noto Sans SC" panose="020B0604020202020204" charset="-128"/>
      <p:regular r:id="rId33"/>
    </p:embeddedFont>
  </p:embeddedFontLst>
  <p:defaultTextStyle>
    <a:defPPr>
      <a:defRPr lang="ar-Y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88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gif>
</file>

<file path=ppt/media/image13.jpe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6103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6D3D33-11F8-5DAA-5519-5A814B18A4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A440FE-6897-2DCC-8608-70F7475814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4103E3-2CE1-0269-7DA8-72AB2C995F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DEB182-42FD-421D-D021-E2301F0AEE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8376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s.technion.ac.il/users/wwwb/cgi-bin/tr-get.cgi/2000/CS/CS-2000-15.pdf" TargetMode="External"/><Relationship Id="rId3" Type="http://schemas.openxmlformats.org/officeDocument/2006/relationships/hyperlink" Target="https://www.cs.washington.edu/homes/arvind/papers/gnutella.pdf" TargetMode="External"/><Relationship Id="rId7" Type="http://schemas.openxmlformats.org/officeDocument/2006/relationships/hyperlink" Target="https://ieeexplore.ieee.org/document/556324" TargetMode="External"/><Relationship Id="rId12" Type="http://schemas.openxmlformats.org/officeDocument/2006/relationships/hyperlink" Target="https://medium.com/@dist_sys/legion-case-study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edium.com/@jamesgpearce/why-corba-failed" TargetMode="External"/><Relationship Id="rId11" Type="http://schemas.openxmlformats.org/officeDocument/2006/relationships/hyperlink" Target="https://ieeexplore.ieee.org/document/654978" TargetMode="External"/><Relationship Id="rId5" Type="http://schemas.openxmlformats.org/officeDocument/2006/relationships/hyperlink" Target="https://ieeexplore.ieee.org/document/1022045" TargetMode="External"/><Relationship Id="rId10" Type="http://schemas.openxmlformats.org/officeDocument/2006/relationships/hyperlink" Target="https://www.hpcwire.com/2003/11/20/i-way-retrospective/" TargetMode="External"/><Relationship Id="rId4" Type="http://schemas.openxmlformats.org/officeDocument/2006/relationships/hyperlink" Target="http://infolab.stanford.edu/~sitaram/cs244b-gnutella.pdf" TargetMode="External"/><Relationship Id="rId9" Type="http://schemas.openxmlformats.org/officeDocument/2006/relationships/hyperlink" Target="https://ieeexplore.ieee.org/document/478958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b0.jpg"/>
          <p:cNvPicPr>
            <a:picLocks noChangeAspect="1"/>
          </p:cNvPicPr>
          <p:nvPr/>
        </p:nvPicPr>
        <p:blipFill>
          <a:blip r:embed="rId3"/>
          <a:srcRect l="2846" t="2254" r="3013" b="8961"/>
          <a:stretch/>
        </p:blipFill>
        <p:spPr>
          <a:xfrm rot="21600000">
            <a:off x="-21590" y="0"/>
            <a:ext cx="12213590" cy="6870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035668" y="949007"/>
            <a:ext cx="7750810" cy="378565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Провальные распределённые системы: уроки Gnutella, CORBA, FAFNER, I-WAY, Legion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401955" y="5551220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</p:sp>
      <p:sp>
        <p:nvSpPr>
          <p:cNvPr id="5" name="Text 2"/>
          <p:cNvSpPr/>
          <p:nvPr/>
        </p:nvSpPr>
        <p:spPr>
          <a:xfrm>
            <a:off x="3529965" y="4424045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67030" y="5603290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</a:t>
            </a:r>
            <a:r>
              <a:rPr lang="ru-RU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ахмед Амер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19625" y="6382695"/>
            <a:ext cx="2179320" cy="390624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</p:sp>
      <p:sp>
        <p:nvSpPr>
          <p:cNvPr id="8" name="Text 5"/>
          <p:cNvSpPr/>
          <p:nvPr/>
        </p:nvSpPr>
        <p:spPr>
          <a:xfrm>
            <a:off x="6185535" y="4424045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584700" y="6407150"/>
            <a:ext cx="2249805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23/11/2025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93745" y="472817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</p:sp>
      <p:sp>
        <p:nvSpPr>
          <p:cNvPr id="11" name="Text 8"/>
          <p:cNvSpPr/>
          <p:nvPr/>
        </p:nvSpPr>
        <p:spPr>
          <a:xfrm>
            <a:off x="893745" y="4728174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230150" y="156968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</p:sp>
      <p:pic>
        <p:nvPicPr>
          <p:cNvPr id="13" name="Image 1" descr="https://kimi-img.moonshot.cn/pub/slides/slides_tmpl/image/25-08-27-20:05:31-d2nf92p8bjvh7rlj0b5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6835" y="4490720"/>
            <a:ext cx="6468110" cy="298450"/>
          </a:xfrm>
          <a:prstGeom prst="rect">
            <a:avLst/>
          </a:prstGeom>
        </p:spPr>
      </p:pic>
      <p:pic>
        <p:nvPicPr>
          <p:cNvPr id="14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25000"/>
          </a:blip>
          <a:srcRect t="22162"/>
          <a:stretch/>
        </p:blipFill>
        <p:spPr>
          <a:xfrm>
            <a:off x="777875" y="2787650"/>
            <a:ext cx="2311400" cy="18002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502400" y="1701800"/>
            <a:ext cx="56261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FAFNER: криптография как тормоз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502400" y="2819400"/>
            <a:ext cx="553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FAFNER (1996) шифровал </a:t>
            </a: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все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сообщения между узлами (1024-bit RSA, 3DES), что привело к краху производительности.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550025" y="39751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58827" y="174536"/>
                </a:moveTo>
                <a:cubicBezTo>
                  <a:pt x="63168" y="178877"/>
                  <a:pt x="70217" y="178877"/>
                  <a:pt x="74558" y="174536"/>
                </a:cubicBezTo>
                <a:lnTo>
                  <a:pt x="130120" y="118973"/>
                </a:lnTo>
                <a:cubicBezTo>
                  <a:pt x="134461" y="114632"/>
                  <a:pt x="134461" y="107583"/>
                  <a:pt x="130120" y="103242"/>
                </a:cubicBezTo>
                <a:cubicBezTo>
                  <a:pt x="125780" y="98901"/>
                  <a:pt x="118730" y="98901"/>
                  <a:pt x="114389" y="103242"/>
                </a:cubicBezTo>
                <a:lnTo>
                  <a:pt x="77788" y="139844"/>
                </a:lnTo>
                <a:lnTo>
                  <a:pt x="77788" y="11112"/>
                </a:lnTo>
                <a:cubicBezTo>
                  <a:pt x="77788" y="4966"/>
                  <a:pt x="72822" y="0"/>
                  <a:pt x="66675" y="0"/>
                </a:cubicBezTo>
                <a:cubicBezTo>
                  <a:pt x="60528" y="0"/>
                  <a:pt x="55563" y="4966"/>
                  <a:pt x="55563" y="11112"/>
                </a:cubicBezTo>
                <a:lnTo>
                  <a:pt x="55563" y="139844"/>
                </a:lnTo>
                <a:lnTo>
                  <a:pt x="18961" y="103242"/>
                </a:lnTo>
                <a:cubicBezTo>
                  <a:pt x="14620" y="98901"/>
                  <a:pt x="7570" y="98901"/>
                  <a:pt x="3230" y="103242"/>
                </a:cubicBezTo>
                <a:cubicBezTo>
                  <a:pt x="-1111" y="107583"/>
                  <a:pt x="-1111" y="114632"/>
                  <a:pt x="3230" y="118973"/>
                </a:cubicBezTo>
                <a:lnTo>
                  <a:pt x="58792" y="174536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7" name="Text 3"/>
          <p:cNvSpPr/>
          <p:nvPr/>
        </p:nvSpPr>
        <p:spPr>
          <a:xfrm>
            <a:off x="6826250" y="3937000"/>
            <a:ext cx="502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Производительность узла 60 MHz SPARC падала на </a:t>
            </a:r>
            <a:r>
              <a:rPr lang="en-US" sz="1400" b="1" dirty="0">
                <a:solidFill>
                  <a:srgbClr val="4A4A4A"/>
                </a:solidFill>
                <a:highlight>
                  <a:srgbClr val="A8D0F5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95% 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6527800" y="43307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ubicBezTo>
                  <a:pt x="0" y="39835"/>
                  <a:pt x="39835" y="0"/>
                  <a:pt x="88900" y="0"/>
                </a:cubicBezTo>
                <a:close/>
                <a:moveTo>
                  <a:pt x="80566" y="41672"/>
                </a:moveTo>
                <a:lnTo>
                  <a:pt x="80566" y="88900"/>
                </a:lnTo>
                <a:cubicBezTo>
                  <a:pt x="80566" y="91678"/>
                  <a:pt x="81955" y="94283"/>
                  <a:pt x="84281" y="95845"/>
                </a:cubicBezTo>
                <a:lnTo>
                  <a:pt x="117619" y="118070"/>
                </a:lnTo>
                <a:cubicBezTo>
                  <a:pt x="121439" y="120640"/>
                  <a:pt x="126613" y="119598"/>
                  <a:pt x="129183" y="115744"/>
                </a:cubicBezTo>
                <a:cubicBezTo>
                  <a:pt x="131753" y="111889"/>
                  <a:pt x="130711" y="106749"/>
                  <a:pt x="126856" y="104180"/>
                </a:cubicBezTo>
                <a:lnTo>
                  <a:pt x="97234" y="84455"/>
                </a:lnTo>
                <a:lnTo>
                  <a:pt x="97234" y="41672"/>
                </a:lnTo>
                <a:cubicBezTo>
                  <a:pt x="97234" y="37053"/>
                  <a:pt x="93519" y="33337"/>
                  <a:pt x="88900" y="33337"/>
                </a:cubicBezTo>
                <a:cubicBezTo>
                  <a:pt x="84281" y="33337"/>
                  <a:pt x="80566" y="37053"/>
                  <a:pt x="80566" y="41672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9" name="Text 5"/>
          <p:cNvSpPr/>
          <p:nvPr/>
        </p:nvSpPr>
        <p:spPr>
          <a:xfrm>
            <a:off x="6826250" y="4292600"/>
            <a:ext cx="3416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Задержка межузлового пинга — </a:t>
            </a: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200 мс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6515100" y="48133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9967" y="22225"/>
                  <a:pt x="0" y="32192"/>
                  <a:pt x="0" y="44450"/>
                </a:cubicBezTo>
                <a:lnTo>
                  <a:pt x="0" y="47020"/>
                </a:lnTo>
                <a:cubicBezTo>
                  <a:pt x="0" y="49381"/>
                  <a:pt x="1528" y="51395"/>
                  <a:pt x="3507" y="52680"/>
                </a:cubicBezTo>
                <a:cubicBezTo>
                  <a:pt x="8091" y="55667"/>
                  <a:pt x="11112" y="60806"/>
                  <a:pt x="11112" y="66675"/>
                </a:cubicBezTo>
                <a:cubicBezTo>
                  <a:pt x="11112" y="72544"/>
                  <a:pt x="8091" y="77683"/>
                  <a:pt x="3507" y="80670"/>
                </a:cubicBezTo>
                <a:cubicBezTo>
                  <a:pt x="1528" y="81955"/>
                  <a:pt x="0" y="83969"/>
                  <a:pt x="0" y="86330"/>
                </a:cubicBezTo>
                <a:lnTo>
                  <a:pt x="0" y="105569"/>
                </a:lnTo>
                <a:lnTo>
                  <a:pt x="177800" y="105569"/>
                </a:lnTo>
                <a:lnTo>
                  <a:pt x="177800" y="86330"/>
                </a:lnTo>
                <a:cubicBezTo>
                  <a:pt x="177800" y="83969"/>
                  <a:pt x="176272" y="81955"/>
                  <a:pt x="174293" y="80670"/>
                </a:cubicBezTo>
                <a:cubicBezTo>
                  <a:pt x="169709" y="77683"/>
                  <a:pt x="166688" y="72544"/>
                  <a:pt x="166688" y="66675"/>
                </a:cubicBezTo>
                <a:cubicBezTo>
                  <a:pt x="166688" y="60806"/>
                  <a:pt x="169709" y="55667"/>
                  <a:pt x="174293" y="52680"/>
                </a:cubicBezTo>
                <a:cubicBezTo>
                  <a:pt x="176272" y="51395"/>
                  <a:pt x="177800" y="49381"/>
                  <a:pt x="177800" y="47020"/>
                </a:cubicBezTo>
                <a:lnTo>
                  <a:pt x="177800" y="44450"/>
                </a:lnTo>
                <a:cubicBezTo>
                  <a:pt x="177800" y="32192"/>
                  <a:pt x="167833" y="22225"/>
                  <a:pt x="155575" y="22225"/>
                </a:cubicBezTo>
                <a:lnTo>
                  <a:pt x="22225" y="22225"/>
                </a:lnTo>
                <a:close/>
                <a:moveTo>
                  <a:pt x="177800" y="144463"/>
                </a:moveTo>
                <a:lnTo>
                  <a:pt x="177800" y="122238"/>
                </a:lnTo>
                <a:lnTo>
                  <a:pt x="0" y="122238"/>
                </a:lnTo>
                <a:lnTo>
                  <a:pt x="0" y="144463"/>
                </a:lnTo>
                <a:cubicBezTo>
                  <a:pt x="0" y="150609"/>
                  <a:pt x="4966" y="155575"/>
                  <a:pt x="11112" y="155575"/>
                </a:cubicBezTo>
                <a:lnTo>
                  <a:pt x="33337" y="155575"/>
                </a:lnTo>
                <a:lnTo>
                  <a:pt x="33337" y="147241"/>
                </a:lnTo>
                <a:cubicBezTo>
                  <a:pt x="33337" y="142622"/>
                  <a:pt x="37053" y="138906"/>
                  <a:pt x="41672" y="138906"/>
                </a:cubicBezTo>
                <a:cubicBezTo>
                  <a:pt x="46291" y="138906"/>
                  <a:pt x="50006" y="142622"/>
                  <a:pt x="50006" y="147241"/>
                </a:cubicBezTo>
                <a:lnTo>
                  <a:pt x="50006" y="155575"/>
                </a:lnTo>
                <a:lnTo>
                  <a:pt x="80566" y="155575"/>
                </a:lnTo>
                <a:lnTo>
                  <a:pt x="80566" y="147241"/>
                </a:lnTo>
                <a:cubicBezTo>
                  <a:pt x="80566" y="142622"/>
                  <a:pt x="84281" y="138906"/>
                  <a:pt x="88900" y="138906"/>
                </a:cubicBezTo>
                <a:cubicBezTo>
                  <a:pt x="93519" y="138906"/>
                  <a:pt x="97234" y="142622"/>
                  <a:pt x="97234" y="147241"/>
                </a:cubicBezTo>
                <a:lnTo>
                  <a:pt x="97234" y="155575"/>
                </a:lnTo>
                <a:lnTo>
                  <a:pt x="127794" y="155575"/>
                </a:lnTo>
                <a:lnTo>
                  <a:pt x="127794" y="147241"/>
                </a:lnTo>
                <a:cubicBezTo>
                  <a:pt x="127794" y="142622"/>
                  <a:pt x="131509" y="138906"/>
                  <a:pt x="136128" y="138906"/>
                </a:cubicBezTo>
                <a:cubicBezTo>
                  <a:pt x="140747" y="138906"/>
                  <a:pt x="144463" y="142622"/>
                  <a:pt x="144463" y="147241"/>
                </a:cubicBezTo>
                <a:lnTo>
                  <a:pt x="144463" y="155575"/>
                </a:lnTo>
                <a:lnTo>
                  <a:pt x="166688" y="155575"/>
                </a:lnTo>
                <a:cubicBezTo>
                  <a:pt x="172834" y="155575"/>
                  <a:pt x="177800" y="150609"/>
                  <a:pt x="177800" y="144463"/>
                </a:cubicBezTo>
                <a:close/>
                <a:moveTo>
                  <a:pt x="55563" y="55563"/>
                </a:moveTo>
                <a:lnTo>
                  <a:pt x="55563" y="77788"/>
                </a:lnTo>
                <a:cubicBezTo>
                  <a:pt x="55563" y="83934"/>
                  <a:pt x="50597" y="88900"/>
                  <a:pt x="44450" y="88900"/>
                </a:cubicBezTo>
                <a:cubicBezTo>
                  <a:pt x="38303" y="88900"/>
                  <a:pt x="33337" y="83934"/>
                  <a:pt x="33337" y="77788"/>
                </a:cubicBezTo>
                <a:lnTo>
                  <a:pt x="33337" y="55563"/>
                </a:lnTo>
                <a:cubicBezTo>
                  <a:pt x="33337" y="49416"/>
                  <a:pt x="38303" y="44450"/>
                  <a:pt x="44450" y="44450"/>
                </a:cubicBezTo>
                <a:cubicBezTo>
                  <a:pt x="50597" y="44450"/>
                  <a:pt x="55563" y="49416"/>
                  <a:pt x="55563" y="55563"/>
                </a:cubicBezTo>
                <a:close/>
                <a:moveTo>
                  <a:pt x="100013" y="55563"/>
                </a:moveTo>
                <a:lnTo>
                  <a:pt x="100013" y="77788"/>
                </a:lnTo>
                <a:cubicBezTo>
                  <a:pt x="100013" y="83934"/>
                  <a:pt x="95047" y="88900"/>
                  <a:pt x="88900" y="88900"/>
                </a:cubicBezTo>
                <a:cubicBezTo>
                  <a:pt x="82753" y="88900"/>
                  <a:pt x="77788" y="83934"/>
                  <a:pt x="77788" y="77788"/>
                </a:cubicBezTo>
                <a:lnTo>
                  <a:pt x="77788" y="55563"/>
                </a:lnTo>
                <a:cubicBezTo>
                  <a:pt x="77788" y="49416"/>
                  <a:pt x="82753" y="44450"/>
                  <a:pt x="88900" y="44450"/>
                </a:cubicBezTo>
                <a:cubicBezTo>
                  <a:pt x="95047" y="44450"/>
                  <a:pt x="100013" y="49416"/>
                  <a:pt x="100013" y="55563"/>
                </a:cubicBezTo>
                <a:close/>
                <a:moveTo>
                  <a:pt x="144463" y="55563"/>
                </a:moveTo>
                <a:lnTo>
                  <a:pt x="144463" y="77788"/>
                </a:lnTo>
                <a:cubicBezTo>
                  <a:pt x="144463" y="83934"/>
                  <a:pt x="139497" y="88900"/>
                  <a:pt x="133350" y="88900"/>
                </a:cubicBezTo>
                <a:cubicBezTo>
                  <a:pt x="127203" y="88900"/>
                  <a:pt x="122238" y="83934"/>
                  <a:pt x="122238" y="77788"/>
                </a:cubicBezTo>
                <a:lnTo>
                  <a:pt x="122238" y="55563"/>
                </a:lnTo>
                <a:cubicBezTo>
                  <a:pt x="122238" y="49416"/>
                  <a:pt x="127203" y="44450"/>
                  <a:pt x="133350" y="44450"/>
                </a:cubicBezTo>
                <a:cubicBezTo>
                  <a:pt x="139497" y="44450"/>
                  <a:pt x="144463" y="49416"/>
                  <a:pt x="144463" y="55563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1" name="Text 7"/>
          <p:cNvSpPr/>
          <p:nvPr/>
        </p:nvSpPr>
        <p:spPr>
          <a:xfrm>
            <a:off x="6812492" y="4648200"/>
            <a:ext cx="5219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Кластер из 32 узелов дал ускорение </a:t>
            </a: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1.2×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вместо ожидаемых 25×.</a:t>
            </a:r>
            <a:endParaRPr lang="en-US" sz="16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0CE647-8B3E-7C38-D046-1293CD0AC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491" y="1701800"/>
            <a:ext cx="4916542" cy="3812926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4892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Архитектурные ошибки FAFNER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3835400"/>
            <a:ext cx="11684000" cy="50800"/>
          </a:xfrm>
          <a:custGeom>
            <a:avLst/>
            <a:gdLst/>
            <a:ahLst/>
            <a:cxnLst/>
            <a:rect l="l" t="t" r="r" b="b"/>
            <a:pathLst>
              <a:path w="11684000" h="50800">
                <a:moveTo>
                  <a:pt x="0" y="0"/>
                </a:moveTo>
                <a:lnTo>
                  <a:pt x="11684000" y="0"/>
                </a:lnTo>
                <a:lnTo>
                  <a:pt x="11684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A8D0F5"/>
          </a:solidFill>
          <a:ln/>
        </p:spPr>
      </p:sp>
      <p:sp>
        <p:nvSpPr>
          <p:cNvPr id="5" name="Shape 2"/>
          <p:cNvSpPr/>
          <p:nvPr/>
        </p:nvSpPr>
        <p:spPr>
          <a:xfrm>
            <a:off x="254000" y="3759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lnTo>
                  <a:pt x="101600" y="0"/>
                </a:lnTo>
                <a:cubicBezTo>
                  <a:pt x="157675" y="0"/>
                  <a:pt x="203200" y="45525"/>
                  <a:pt x="203200" y="101600"/>
                </a:cubicBezTo>
                <a:lnTo>
                  <a:pt x="203200" y="101600"/>
                </a:lnTo>
                <a:cubicBezTo>
                  <a:pt x="203200" y="157675"/>
                  <a:pt x="157675" y="203200"/>
                  <a:pt x="1016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6" name="Shape 3"/>
          <p:cNvSpPr/>
          <p:nvPr/>
        </p:nvSpPr>
        <p:spPr>
          <a:xfrm>
            <a:off x="4080933" y="3759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lnTo>
                  <a:pt x="101600" y="0"/>
                </a:lnTo>
                <a:cubicBezTo>
                  <a:pt x="157675" y="0"/>
                  <a:pt x="203200" y="45525"/>
                  <a:pt x="203200" y="101600"/>
                </a:cubicBezTo>
                <a:lnTo>
                  <a:pt x="203200" y="101600"/>
                </a:lnTo>
                <a:cubicBezTo>
                  <a:pt x="203200" y="157675"/>
                  <a:pt x="157675" y="203200"/>
                  <a:pt x="1016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7" name="Shape 4"/>
          <p:cNvSpPr/>
          <p:nvPr/>
        </p:nvSpPr>
        <p:spPr>
          <a:xfrm>
            <a:off x="7907867" y="3759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lnTo>
                  <a:pt x="101600" y="0"/>
                </a:lnTo>
                <a:cubicBezTo>
                  <a:pt x="157675" y="0"/>
                  <a:pt x="203200" y="45525"/>
                  <a:pt x="203200" y="101600"/>
                </a:cubicBezTo>
                <a:lnTo>
                  <a:pt x="203200" y="101600"/>
                </a:lnTo>
                <a:cubicBezTo>
                  <a:pt x="203200" y="157675"/>
                  <a:pt x="157675" y="203200"/>
                  <a:pt x="1016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8" name="Shape 5"/>
          <p:cNvSpPr/>
          <p:nvPr/>
        </p:nvSpPr>
        <p:spPr>
          <a:xfrm>
            <a:off x="11734800" y="3759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lnTo>
                  <a:pt x="101600" y="0"/>
                </a:lnTo>
                <a:cubicBezTo>
                  <a:pt x="157675" y="0"/>
                  <a:pt x="203200" y="45525"/>
                  <a:pt x="203200" y="101600"/>
                </a:cubicBezTo>
                <a:lnTo>
                  <a:pt x="203200" y="101600"/>
                </a:lnTo>
                <a:cubicBezTo>
                  <a:pt x="203200" y="157675"/>
                  <a:pt x="157675" y="203200"/>
                  <a:pt x="1016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9" name="Text 6"/>
          <p:cNvSpPr/>
          <p:nvPr/>
        </p:nvSpPr>
        <p:spPr>
          <a:xfrm>
            <a:off x="-304800" y="3414823"/>
            <a:ext cx="281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Одноуровневая защита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47133" y="3935524"/>
            <a:ext cx="2794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Служебные heartbeat шифровались так же, как данные.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060700" y="3180612"/>
            <a:ext cx="2819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Отсутствие дифференциации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340100" y="3962400"/>
            <a:ext cx="2794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Одинаковая защита для секретных и публичных данных.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324600" y="3194789"/>
            <a:ext cx="2819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Отсутствие делегирования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057900" y="3962400"/>
            <a:ext cx="2794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Каждый узел хранил глобальный keystore на 10,000 ключей.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144000" y="3403600"/>
            <a:ext cx="281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Итог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133840" y="3962400"/>
            <a:ext cx="2794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Проект закрылся в 1998 г. «Безопасность превратилась в тормоз».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I-WAY: сети без управления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397000"/>
            <a:ext cx="56261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I-WAY: ad-hoc как образ жизни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514600"/>
            <a:ext cx="553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I-WAY (1995) объединяла 17 суперкомпьютерных центров без централизованного управления, что привело к хаосу.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5588" y="3683000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86122" y="30559"/>
                </a:moveTo>
                <a:lnTo>
                  <a:pt x="113903" y="30559"/>
                </a:lnTo>
                <a:lnTo>
                  <a:pt x="113903" y="47228"/>
                </a:lnTo>
                <a:lnTo>
                  <a:pt x="86122" y="47228"/>
                </a:lnTo>
                <a:lnTo>
                  <a:pt x="86122" y="30559"/>
                </a:lnTo>
                <a:close/>
                <a:moveTo>
                  <a:pt x="83344" y="11112"/>
                </a:moveTo>
                <a:cubicBezTo>
                  <a:pt x="74141" y="11112"/>
                  <a:pt x="66675" y="18579"/>
                  <a:pt x="66675" y="27781"/>
                </a:cubicBezTo>
                <a:lnTo>
                  <a:pt x="66675" y="50006"/>
                </a:lnTo>
                <a:cubicBezTo>
                  <a:pt x="66675" y="59209"/>
                  <a:pt x="74141" y="66675"/>
                  <a:pt x="83344" y="66675"/>
                </a:cubicBezTo>
                <a:lnTo>
                  <a:pt x="88900" y="66675"/>
                </a:lnTo>
                <a:lnTo>
                  <a:pt x="88900" y="77788"/>
                </a:lnTo>
                <a:lnTo>
                  <a:pt x="11112" y="77788"/>
                </a:lnTo>
                <a:cubicBezTo>
                  <a:pt x="4966" y="77788"/>
                  <a:pt x="0" y="82753"/>
                  <a:pt x="0" y="88900"/>
                </a:cubicBezTo>
                <a:cubicBezTo>
                  <a:pt x="0" y="95047"/>
                  <a:pt x="4966" y="100013"/>
                  <a:pt x="11112" y="100013"/>
                </a:cubicBezTo>
                <a:lnTo>
                  <a:pt x="44450" y="100013"/>
                </a:lnTo>
                <a:lnTo>
                  <a:pt x="44450" y="111125"/>
                </a:lnTo>
                <a:lnTo>
                  <a:pt x="38894" y="111125"/>
                </a:lnTo>
                <a:cubicBezTo>
                  <a:pt x="29691" y="111125"/>
                  <a:pt x="22225" y="118591"/>
                  <a:pt x="22225" y="127794"/>
                </a:cubicBezTo>
                <a:lnTo>
                  <a:pt x="22225" y="150019"/>
                </a:lnTo>
                <a:cubicBezTo>
                  <a:pt x="22225" y="159221"/>
                  <a:pt x="29691" y="166688"/>
                  <a:pt x="38894" y="166688"/>
                </a:cubicBezTo>
                <a:lnTo>
                  <a:pt x="72231" y="166688"/>
                </a:lnTo>
                <a:cubicBezTo>
                  <a:pt x="81434" y="166688"/>
                  <a:pt x="88900" y="159221"/>
                  <a:pt x="88900" y="150019"/>
                </a:cubicBezTo>
                <a:lnTo>
                  <a:pt x="88900" y="127794"/>
                </a:lnTo>
                <a:cubicBezTo>
                  <a:pt x="88900" y="118591"/>
                  <a:pt x="81434" y="111125"/>
                  <a:pt x="72231" y="111125"/>
                </a:cubicBezTo>
                <a:lnTo>
                  <a:pt x="66675" y="111125"/>
                </a:lnTo>
                <a:lnTo>
                  <a:pt x="66675" y="100013"/>
                </a:lnTo>
                <a:lnTo>
                  <a:pt x="133350" y="100013"/>
                </a:lnTo>
                <a:lnTo>
                  <a:pt x="133350" y="111125"/>
                </a:lnTo>
                <a:lnTo>
                  <a:pt x="127794" y="111125"/>
                </a:lnTo>
                <a:cubicBezTo>
                  <a:pt x="118591" y="111125"/>
                  <a:pt x="111125" y="118591"/>
                  <a:pt x="111125" y="127794"/>
                </a:cubicBezTo>
                <a:lnTo>
                  <a:pt x="111125" y="150019"/>
                </a:lnTo>
                <a:cubicBezTo>
                  <a:pt x="111125" y="159221"/>
                  <a:pt x="118591" y="166688"/>
                  <a:pt x="127794" y="166688"/>
                </a:cubicBezTo>
                <a:lnTo>
                  <a:pt x="161131" y="166688"/>
                </a:lnTo>
                <a:cubicBezTo>
                  <a:pt x="170334" y="166688"/>
                  <a:pt x="177800" y="159221"/>
                  <a:pt x="177800" y="150019"/>
                </a:cubicBezTo>
                <a:lnTo>
                  <a:pt x="177800" y="127794"/>
                </a:lnTo>
                <a:cubicBezTo>
                  <a:pt x="177800" y="118591"/>
                  <a:pt x="170334" y="111125"/>
                  <a:pt x="161131" y="111125"/>
                </a:cubicBezTo>
                <a:lnTo>
                  <a:pt x="155575" y="111125"/>
                </a:lnTo>
                <a:lnTo>
                  <a:pt x="155575" y="100013"/>
                </a:lnTo>
                <a:lnTo>
                  <a:pt x="188913" y="100013"/>
                </a:lnTo>
                <a:cubicBezTo>
                  <a:pt x="195059" y="100013"/>
                  <a:pt x="200025" y="95047"/>
                  <a:pt x="200025" y="88900"/>
                </a:cubicBezTo>
                <a:cubicBezTo>
                  <a:pt x="200025" y="82753"/>
                  <a:pt x="195059" y="77788"/>
                  <a:pt x="188913" y="77788"/>
                </a:cubicBezTo>
                <a:lnTo>
                  <a:pt x="111125" y="77788"/>
                </a:lnTo>
                <a:lnTo>
                  <a:pt x="111125" y="66675"/>
                </a:lnTo>
                <a:lnTo>
                  <a:pt x="116681" y="66675"/>
                </a:lnTo>
                <a:cubicBezTo>
                  <a:pt x="125884" y="66675"/>
                  <a:pt x="133350" y="59209"/>
                  <a:pt x="133350" y="50006"/>
                </a:cubicBezTo>
                <a:lnTo>
                  <a:pt x="133350" y="27781"/>
                </a:lnTo>
                <a:cubicBezTo>
                  <a:pt x="133350" y="18579"/>
                  <a:pt x="125884" y="11112"/>
                  <a:pt x="116681" y="11112"/>
                </a:cubicBezTo>
                <a:lnTo>
                  <a:pt x="83344" y="11112"/>
                </a:lnTo>
                <a:close/>
                <a:moveTo>
                  <a:pt x="155575" y="130572"/>
                </a:moveTo>
                <a:lnTo>
                  <a:pt x="158353" y="130572"/>
                </a:lnTo>
                <a:lnTo>
                  <a:pt x="158353" y="147241"/>
                </a:lnTo>
                <a:lnTo>
                  <a:pt x="130572" y="147241"/>
                </a:lnTo>
                <a:lnTo>
                  <a:pt x="130572" y="130572"/>
                </a:lnTo>
                <a:lnTo>
                  <a:pt x="155575" y="130572"/>
                </a:lnTo>
                <a:close/>
                <a:moveTo>
                  <a:pt x="66675" y="130572"/>
                </a:moveTo>
                <a:lnTo>
                  <a:pt x="69453" y="130572"/>
                </a:lnTo>
                <a:lnTo>
                  <a:pt x="69453" y="147241"/>
                </a:lnTo>
                <a:lnTo>
                  <a:pt x="41672" y="147241"/>
                </a:lnTo>
                <a:lnTo>
                  <a:pt x="41672" y="130572"/>
                </a:lnTo>
                <a:lnTo>
                  <a:pt x="66675" y="130572"/>
                </a:ln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6" name="Text 3"/>
          <p:cNvSpPr/>
          <p:nvPr/>
        </p:nvSpPr>
        <p:spPr>
          <a:xfrm>
            <a:off x="607351" y="3632200"/>
            <a:ext cx="5168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Смешение протоколов: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NQS, Condor, LSF, PBS на разных сайтах.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54000" y="43434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94005" y="0"/>
                  <a:pt x="98693" y="2813"/>
                  <a:pt x="101124" y="7293"/>
                </a:cubicBezTo>
                <a:lnTo>
                  <a:pt x="176133" y="146199"/>
                </a:lnTo>
                <a:cubicBezTo>
                  <a:pt x="178460" y="150505"/>
                  <a:pt x="178356" y="155714"/>
                  <a:pt x="175855" y="159916"/>
                </a:cubicBezTo>
                <a:cubicBezTo>
                  <a:pt x="173355" y="164118"/>
                  <a:pt x="168806" y="166688"/>
                  <a:pt x="163909" y="166688"/>
                </a:cubicBezTo>
                <a:lnTo>
                  <a:pt x="13891" y="166688"/>
                </a:lnTo>
                <a:cubicBezTo>
                  <a:pt x="8994" y="166688"/>
                  <a:pt x="4480" y="164118"/>
                  <a:pt x="1945" y="159916"/>
                </a:cubicBezTo>
                <a:cubicBezTo>
                  <a:pt x="-590" y="155714"/>
                  <a:pt x="-660" y="150505"/>
                  <a:pt x="1667" y="146199"/>
                </a:cubicBezTo>
                <a:lnTo>
                  <a:pt x="76676" y="7293"/>
                </a:lnTo>
                <a:cubicBezTo>
                  <a:pt x="79107" y="2813"/>
                  <a:pt x="83795" y="0"/>
                  <a:pt x="88900" y="0"/>
                </a:cubicBezTo>
                <a:close/>
                <a:moveTo>
                  <a:pt x="88900" y="58341"/>
                </a:moveTo>
                <a:cubicBezTo>
                  <a:pt x="84281" y="58341"/>
                  <a:pt x="80566" y="62056"/>
                  <a:pt x="80566" y="66675"/>
                </a:cubicBezTo>
                <a:lnTo>
                  <a:pt x="80566" y="105569"/>
                </a:lnTo>
                <a:cubicBezTo>
                  <a:pt x="80566" y="110187"/>
                  <a:pt x="84281" y="113903"/>
                  <a:pt x="88900" y="113903"/>
                </a:cubicBezTo>
                <a:cubicBezTo>
                  <a:pt x="93519" y="113903"/>
                  <a:pt x="97234" y="110187"/>
                  <a:pt x="97234" y="105569"/>
                </a:cubicBezTo>
                <a:lnTo>
                  <a:pt x="97234" y="66675"/>
                </a:lnTo>
                <a:cubicBezTo>
                  <a:pt x="97234" y="62056"/>
                  <a:pt x="93519" y="58341"/>
                  <a:pt x="88900" y="58341"/>
                </a:cubicBezTo>
                <a:close/>
                <a:moveTo>
                  <a:pt x="98172" y="133350"/>
                </a:moveTo>
                <a:cubicBezTo>
                  <a:pt x="98383" y="129908"/>
                  <a:pt x="96667" y="126634"/>
                  <a:pt x="93716" y="124849"/>
                </a:cubicBezTo>
                <a:cubicBezTo>
                  <a:pt x="90766" y="123065"/>
                  <a:pt x="87069" y="123065"/>
                  <a:pt x="84119" y="124849"/>
                </a:cubicBezTo>
                <a:cubicBezTo>
                  <a:pt x="81168" y="126634"/>
                  <a:pt x="79452" y="129908"/>
                  <a:pt x="79663" y="133350"/>
                </a:cubicBezTo>
                <a:cubicBezTo>
                  <a:pt x="79452" y="136792"/>
                  <a:pt x="81168" y="140066"/>
                  <a:pt x="84119" y="141851"/>
                </a:cubicBezTo>
                <a:cubicBezTo>
                  <a:pt x="87069" y="143635"/>
                  <a:pt x="90766" y="143635"/>
                  <a:pt x="93716" y="141851"/>
                </a:cubicBezTo>
                <a:cubicBezTo>
                  <a:pt x="96667" y="140066"/>
                  <a:pt x="98383" y="136792"/>
                  <a:pt x="98172" y="133350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8" name="Text 5"/>
          <p:cNvSpPr/>
          <p:nvPr/>
        </p:nvSpPr>
        <p:spPr>
          <a:xfrm>
            <a:off x="580760" y="4292600"/>
            <a:ext cx="5194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Каскадные отказы: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падение маршрутизатора в Chicago выбивало 5 центров.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88925" y="50038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0" y="22225"/>
                </a:moveTo>
                <a:cubicBezTo>
                  <a:pt x="0" y="9967"/>
                  <a:pt x="9967" y="0"/>
                  <a:pt x="22225" y="0"/>
                </a:cubicBezTo>
                <a:lnTo>
                  <a:pt x="74141" y="0"/>
                </a:lnTo>
                <a:cubicBezTo>
                  <a:pt x="80045" y="0"/>
                  <a:pt x="85705" y="2327"/>
                  <a:pt x="89872" y="6494"/>
                </a:cubicBezTo>
                <a:lnTo>
                  <a:pt x="126856" y="43512"/>
                </a:lnTo>
                <a:cubicBezTo>
                  <a:pt x="131023" y="47680"/>
                  <a:pt x="133350" y="53340"/>
                  <a:pt x="133350" y="59244"/>
                </a:cubicBezTo>
                <a:lnTo>
                  <a:pt x="133350" y="155575"/>
                </a:lnTo>
                <a:cubicBezTo>
                  <a:pt x="133350" y="167833"/>
                  <a:pt x="123383" y="177800"/>
                  <a:pt x="111125" y="177800"/>
                </a:cubicBezTo>
                <a:lnTo>
                  <a:pt x="22225" y="177800"/>
                </a:lnTo>
                <a:cubicBezTo>
                  <a:pt x="9967" y="177800"/>
                  <a:pt x="0" y="167833"/>
                  <a:pt x="0" y="155575"/>
                </a:cubicBezTo>
                <a:lnTo>
                  <a:pt x="0" y="22225"/>
                </a:lnTo>
                <a:close/>
                <a:moveTo>
                  <a:pt x="72231" y="20315"/>
                </a:moveTo>
                <a:lnTo>
                  <a:pt x="72231" y="52784"/>
                </a:lnTo>
                <a:cubicBezTo>
                  <a:pt x="72231" y="57403"/>
                  <a:pt x="75947" y="61119"/>
                  <a:pt x="80566" y="61119"/>
                </a:cubicBezTo>
                <a:lnTo>
                  <a:pt x="113035" y="61119"/>
                </a:lnTo>
                <a:lnTo>
                  <a:pt x="72231" y="20315"/>
                </a:lnTo>
                <a:close/>
                <a:moveTo>
                  <a:pt x="56952" y="92616"/>
                </a:moveTo>
                <a:cubicBezTo>
                  <a:pt x="54382" y="88796"/>
                  <a:pt x="49208" y="87754"/>
                  <a:pt x="45388" y="90289"/>
                </a:cubicBezTo>
                <a:cubicBezTo>
                  <a:pt x="41568" y="92824"/>
                  <a:pt x="40526" y="98033"/>
                  <a:pt x="43061" y="101853"/>
                </a:cubicBezTo>
                <a:lnTo>
                  <a:pt x="56674" y="122238"/>
                </a:lnTo>
                <a:lnTo>
                  <a:pt x="43061" y="142622"/>
                </a:lnTo>
                <a:cubicBezTo>
                  <a:pt x="40491" y="146442"/>
                  <a:pt x="41533" y="151616"/>
                  <a:pt x="45388" y="154186"/>
                </a:cubicBezTo>
                <a:cubicBezTo>
                  <a:pt x="49242" y="156756"/>
                  <a:pt x="54382" y="155714"/>
                  <a:pt x="56952" y="151859"/>
                </a:cubicBezTo>
                <a:lnTo>
                  <a:pt x="66675" y="137274"/>
                </a:lnTo>
                <a:lnTo>
                  <a:pt x="76398" y="151859"/>
                </a:lnTo>
                <a:cubicBezTo>
                  <a:pt x="78968" y="155679"/>
                  <a:pt x="84142" y="156721"/>
                  <a:pt x="87962" y="154186"/>
                </a:cubicBezTo>
                <a:cubicBezTo>
                  <a:pt x="91782" y="151651"/>
                  <a:pt x="92824" y="146442"/>
                  <a:pt x="90289" y="142622"/>
                </a:cubicBezTo>
                <a:lnTo>
                  <a:pt x="76676" y="122238"/>
                </a:lnTo>
                <a:lnTo>
                  <a:pt x="90289" y="101853"/>
                </a:lnTo>
                <a:cubicBezTo>
                  <a:pt x="92859" y="98033"/>
                  <a:pt x="91817" y="92859"/>
                  <a:pt x="87962" y="90289"/>
                </a:cubicBezTo>
                <a:cubicBezTo>
                  <a:pt x="84108" y="87719"/>
                  <a:pt x="78968" y="88761"/>
                  <a:pt x="76398" y="92616"/>
                </a:cubicBezTo>
                <a:lnTo>
                  <a:pt x="66675" y="107201"/>
                </a:lnTo>
                <a:lnTo>
                  <a:pt x="56952" y="92616"/>
                </a:ln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10" name="Text 7"/>
          <p:cNvSpPr/>
          <p:nvPr/>
        </p:nvSpPr>
        <p:spPr>
          <a:xfrm>
            <a:off x="612510" y="4953000"/>
            <a:ext cx="5168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Потери задач: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30% задач потеряны из-за разных форматов RSL.</a:t>
            </a:r>
            <a:endParaRPr lang="en-US" sz="1600" dirty="0"/>
          </a:p>
        </p:txBody>
      </p:sp>
      <p:pic>
        <p:nvPicPr>
          <p:cNvPr id="11" name="Image 1" descr="https://kimi-web-img.moonshot.cn/img/www.ezilon.com/1c3f7ba714e9eb194528a155a90c87222d79249b.gif"/>
          <p:cNvPicPr>
            <a:picLocks noChangeAspect="1"/>
          </p:cNvPicPr>
          <p:nvPr/>
        </p:nvPicPr>
        <p:blipFill>
          <a:blip r:embed="rId4"/>
          <a:srcRect t="4809" b="4809"/>
          <a:stretch/>
        </p:blipFill>
        <p:spPr>
          <a:xfrm>
            <a:off x="6096000" y="1524000"/>
            <a:ext cx="5842000" cy="3810000"/>
          </a:xfrm>
          <a:prstGeom prst="roundRect">
            <a:avLst>
              <a:gd name="adj" fmla="val 2667"/>
            </a:avLst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8796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Причины краха I-WAY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743200"/>
            <a:ext cx="3695700" cy="0"/>
          </a:xfrm>
          <a:prstGeom prst="line">
            <a:avLst/>
          </a:prstGeom>
          <a:noFill/>
          <a:ln w="50800">
            <a:solidFill>
              <a:srgbClr val="3A7BD5"/>
            </a:solidFill>
            <a:prstDash val="solid"/>
            <a:headEnd type="none"/>
            <a:tailEnd type="none"/>
          </a:ln>
        </p:spPr>
      </p:sp>
      <p:sp>
        <p:nvSpPr>
          <p:cNvPr id="5" name="Text 2"/>
          <p:cNvSpPr/>
          <p:nvPr/>
        </p:nvSpPr>
        <p:spPr>
          <a:xfrm>
            <a:off x="254000" y="2997200"/>
            <a:ext cx="3822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Отсутствие согласования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3454400"/>
            <a:ext cx="3784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Каждый центр трактовал «wall-time» по-своему (UTC vs. локальное время).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250267" y="2743200"/>
            <a:ext cx="3695700" cy="0"/>
          </a:xfrm>
          <a:prstGeom prst="line">
            <a:avLst/>
          </a:prstGeom>
          <a:noFill/>
          <a:ln w="50800">
            <a:solidFill>
              <a:srgbClr val="3A7BD5"/>
            </a:solidFill>
            <a:prstDash val="solid"/>
            <a:headEnd type="none"/>
            <a:tailEnd type="none"/>
          </a:ln>
        </p:spPr>
      </p:sp>
      <p:sp>
        <p:nvSpPr>
          <p:cNvPr id="8" name="Text 5"/>
          <p:cNvSpPr/>
          <p:nvPr/>
        </p:nvSpPr>
        <p:spPr>
          <a:xfrm>
            <a:off x="4250267" y="2997200"/>
            <a:ext cx="3822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Отсутствие обнаружения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250267" y="3454400"/>
            <a:ext cx="37846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 discovery отсутствовал. Адреса очередей прописывались вручную в /etc/hosts.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246534" y="2743200"/>
            <a:ext cx="3695700" cy="0"/>
          </a:xfrm>
          <a:prstGeom prst="line">
            <a:avLst/>
          </a:prstGeom>
          <a:noFill/>
          <a:ln w="50800">
            <a:solidFill>
              <a:srgbClr val="3A7BD5"/>
            </a:solidFill>
            <a:prstDash val="solid"/>
            <a:headEnd type="none"/>
            <a:tailEnd type="none"/>
          </a:ln>
        </p:spPr>
      </p:sp>
      <p:sp>
        <p:nvSpPr>
          <p:cNvPr id="11" name="Text 8"/>
          <p:cNvSpPr/>
          <p:nvPr/>
        </p:nvSpPr>
        <p:spPr>
          <a:xfrm>
            <a:off x="8246534" y="2997200"/>
            <a:ext cx="3822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Отсутствие отката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246534" y="3454400"/>
            <a:ext cx="3784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При сбое задача перезапускалась с нуля, теряя 12-часовой расчёт.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96850" y="46228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После 1996 г. инфраструктура была разобрана — проект остался «дорогим прототипом».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Legion: объектная utopia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pic>
        <p:nvPicPr>
          <p:cNvPr id="3" name="Image 1" descr="https://kimi-web-img.moonshot.cn/img/swarma.org/60ccc42d43e1818868bfafbec6156455149f8d95.jpeg"/>
          <p:cNvPicPr>
            <a:picLocks noChangeAspect="1"/>
          </p:cNvPicPr>
          <p:nvPr/>
        </p:nvPicPr>
        <p:blipFill>
          <a:blip r:embed="rId4"/>
          <a:srcRect l="6225" r="6225"/>
          <a:stretch/>
        </p:blipFill>
        <p:spPr>
          <a:xfrm>
            <a:off x="254000" y="1206500"/>
            <a:ext cx="5842000" cy="4445000"/>
          </a:xfrm>
          <a:prstGeom prst="roundRect">
            <a:avLst>
              <a:gd name="adj" fmla="val 2286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502400" y="1930400"/>
            <a:ext cx="5626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Legion: объектная utopia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502400" y="2590800"/>
            <a:ext cx="553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Legion (1993) — глобальная объектная ОС, где всё (файл, процесс, сеть) было объектом. Это привело к катастрофической производительности.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527800" y="37465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ubicBezTo>
                  <a:pt x="0" y="39835"/>
                  <a:pt x="39835" y="0"/>
                  <a:pt x="88900" y="0"/>
                </a:cubicBezTo>
                <a:close/>
                <a:moveTo>
                  <a:pt x="80566" y="41672"/>
                </a:moveTo>
                <a:lnTo>
                  <a:pt x="80566" y="88900"/>
                </a:lnTo>
                <a:cubicBezTo>
                  <a:pt x="80566" y="91678"/>
                  <a:pt x="81955" y="94283"/>
                  <a:pt x="84281" y="95845"/>
                </a:cubicBezTo>
                <a:lnTo>
                  <a:pt x="117619" y="118070"/>
                </a:lnTo>
                <a:cubicBezTo>
                  <a:pt x="121439" y="120640"/>
                  <a:pt x="126613" y="119598"/>
                  <a:pt x="129183" y="115744"/>
                </a:cubicBezTo>
                <a:cubicBezTo>
                  <a:pt x="131753" y="111889"/>
                  <a:pt x="130711" y="106749"/>
                  <a:pt x="126856" y="104180"/>
                </a:cubicBezTo>
                <a:lnTo>
                  <a:pt x="97234" y="84455"/>
                </a:lnTo>
                <a:lnTo>
                  <a:pt x="97234" y="41672"/>
                </a:lnTo>
                <a:cubicBezTo>
                  <a:pt x="97234" y="37053"/>
                  <a:pt x="93519" y="33337"/>
                  <a:pt x="88900" y="33337"/>
                </a:cubicBezTo>
                <a:cubicBezTo>
                  <a:pt x="84281" y="33337"/>
                  <a:pt x="80566" y="37053"/>
                  <a:pt x="80566" y="41672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7" name="Text 3"/>
          <p:cNvSpPr/>
          <p:nvPr/>
        </p:nvSpPr>
        <p:spPr>
          <a:xfrm>
            <a:off x="6826250" y="3708400"/>
            <a:ext cx="4749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Создание ORB-прокси занимало </a:t>
            </a: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120 мс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и </a:t>
            </a: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 МБ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памяти.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6527800" y="41021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0" y="27781"/>
                </a:moveTo>
                <a:cubicBezTo>
                  <a:pt x="0" y="18579"/>
                  <a:pt x="7466" y="11112"/>
                  <a:pt x="16669" y="11112"/>
                </a:cubicBezTo>
                <a:lnTo>
                  <a:pt x="50006" y="11112"/>
                </a:lnTo>
                <a:cubicBezTo>
                  <a:pt x="59209" y="11112"/>
                  <a:pt x="66675" y="18579"/>
                  <a:pt x="66675" y="27781"/>
                </a:cubicBezTo>
                <a:lnTo>
                  <a:pt x="66675" y="33337"/>
                </a:lnTo>
                <a:lnTo>
                  <a:pt x="111125" y="33337"/>
                </a:lnTo>
                <a:lnTo>
                  <a:pt x="111125" y="27781"/>
                </a:lnTo>
                <a:cubicBezTo>
                  <a:pt x="111125" y="18579"/>
                  <a:pt x="118591" y="11112"/>
                  <a:pt x="127794" y="11112"/>
                </a:cubicBezTo>
                <a:lnTo>
                  <a:pt x="161131" y="11112"/>
                </a:lnTo>
                <a:cubicBezTo>
                  <a:pt x="170334" y="11112"/>
                  <a:pt x="177800" y="18579"/>
                  <a:pt x="177800" y="27781"/>
                </a:cubicBezTo>
                <a:lnTo>
                  <a:pt x="177800" y="61119"/>
                </a:lnTo>
                <a:cubicBezTo>
                  <a:pt x="177800" y="70321"/>
                  <a:pt x="170334" y="77788"/>
                  <a:pt x="161131" y="77788"/>
                </a:cubicBezTo>
                <a:lnTo>
                  <a:pt x="127794" y="77788"/>
                </a:lnTo>
                <a:cubicBezTo>
                  <a:pt x="118591" y="77788"/>
                  <a:pt x="111125" y="70321"/>
                  <a:pt x="111125" y="61119"/>
                </a:cubicBezTo>
                <a:lnTo>
                  <a:pt x="111125" y="55563"/>
                </a:lnTo>
                <a:lnTo>
                  <a:pt x="66675" y="55563"/>
                </a:lnTo>
                <a:lnTo>
                  <a:pt x="66675" y="61119"/>
                </a:lnTo>
                <a:cubicBezTo>
                  <a:pt x="66675" y="63654"/>
                  <a:pt x="66085" y="66085"/>
                  <a:pt x="65078" y="68238"/>
                </a:cubicBezTo>
                <a:lnTo>
                  <a:pt x="88900" y="100013"/>
                </a:lnTo>
                <a:lnTo>
                  <a:pt x="116681" y="100013"/>
                </a:lnTo>
                <a:cubicBezTo>
                  <a:pt x="125884" y="100013"/>
                  <a:pt x="133350" y="107479"/>
                  <a:pt x="133350" y="116681"/>
                </a:cubicBezTo>
                <a:lnTo>
                  <a:pt x="133350" y="150019"/>
                </a:lnTo>
                <a:cubicBezTo>
                  <a:pt x="133350" y="159221"/>
                  <a:pt x="125884" y="166688"/>
                  <a:pt x="116681" y="166688"/>
                </a:cubicBezTo>
                <a:lnTo>
                  <a:pt x="83344" y="166688"/>
                </a:lnTo>
                <a:cubicBezTo>
                  <a:pt x="74141" y="166688"/>
                  <a:pt x="66675" y="159221"/>
                  <a:pt x="66675" y="150019"/>
                </a:cubicBezTo>
                <a:lnTo>
                  <a:pt x="66675" y="116681"/>
                </a:lnTo>
                <a:cubicBezTo>
                  <a:pt x="66675" y="114146"/>
                  <a:pt x="67265" y="111715"/>
                  <a:pt x="68272" y="109562"/>
                </a:cubicBezTo>
                <a:lnTo>
                  <a:pt x="44450" y="77788"/>
                </a:lnTo>
                <a:lnTo>
                  <a:pt x="16669" y="77788"/>
                </a:lnTo>
                <a:cubicBezTo>
                  <a:pt x="7466" y="77788"/>
                  <a:pt x="0" y="70321"/>
                  <a:pt x="0" y="61119"/>
                </a:cubicBezTo>
                <a:lnTo>
                  <a:pt x="0" y="27781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9" name="Text 5"/>
          <p:cNvSpPr/>
          <p:nvPr/>
        </p:nvSpPr>
        <p:spPr>
          <a:xfrm>
            <a:off x="6826250" y="4064000"/>
            <a:ext cx="4686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Число ссылок росло как </a:t>
            </a:r>
            <a:r>
              <a:rPr lang="en-US" sz="1400" dirty="0">
                <a:solidFill>
                  <a:srgbClr val="4A4A4A"/>
                </a:solidFill>
                <a:highlight>
                  <a:srgbClr val="A8D0F5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O(n²) 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требуя 100 млн прокси.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6532563" y="45847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47471" y="2049"/>
                </a:moveTo>
                <a:cubicBezTo>
                  <a:pt x="48999" y="-2500"/>
                  <a:pt x="53236" y="-5556"/>
                  <a:pt x="58028" y="-5556"/>
                </a:cubicBezTo>
                <a:lnTo>
                  <a:pt x="97582" y="-5556"/>
                </a:lnTo>
                <a:cubicBezTo>
                  <a:pt x="102374" y="-5556"/>
                  <a:pt x="106611" y="-2500"/>
                  <a:pt x="108139" y="2049"/>
                </a:cubicBezTo>
                <a:lnTo>
                  <a:pt x="111125" y="11112"/>
                </a:lnTo>
                <a:lnTo>
                  <a:pt x="144463" y="11112"/>
                </a:lnTo>
                <a:cubicBezTo>
                  <a:pt x="150609" y="11112"/>
                  <a:pt x="155575" y="16078"/>
                  <a:pt x="155575" y="22225"/>
                </a:cubicBezTo>
                <a:cubicBezTo>
                  <a:pt x="155575" y="28372"/>
                  <a:pt x="150609" y="33337"/>
                  <a:pt x="144463" y="33337"/>
                </a:cubicBezTo>
                <a:lnTo>
                  <a:pt x="11112" y="33337"/>
                </a:lnTo>
                <a:cubicBezTo>
                  <a:pt x="4966" y="33337"/>
                  <a:pt x="0" y="28372"/>
                  <a:pt x="0" y="22225"/>
                </a:cubicBezTo>
                <a:cubicBezTo>
                  <a:pt x="0" y="16078"/>
                  <a:pt x="4966" y="11112"/>
                  <a:pt x="11112" y="11112"/>
                </a:cubicBezTo>
                <a:lnTo>
                  <a:pt x="44450" y="11112"/>
                </a:lnTo>
                <a:lnTo>
                  <a:pt x="47471" y="2049"/>
                </a:lnTo>
                <a:close/>
                <a:moveTo>
                  <a:pt x="11112" y="50006"/>
                </a:moveTo>
                <a:lnTo>
                  <a:pt x="144463" y="50006"/>
                </a:lnTo>
                <a:lnTo>
                  <a:pt x="144463" y="155575"/>
                </a:lnTo>
                <a:cubicBezTo>
                  <a:pt x="144463" y="167833"/>
                  <a:pt x="134496" y="177800"/>
                  <a:pt x="122238" y="177800"/>
                </a:cubicBezTo>
                <a:lnTo>
                  <a:pt x="33337" y="177800"/>
                </a:lnTo>
                <a:cubicBezTo>
                  <a:pt x="21079" y="177800"/>
                  <a:pt x="11112" y="167833"/>
                  <a:pt x="11112" y="155575"/>
                </a:cubicBezTo>
                <a:lnTo>
                  <a:pt x="11112" y="50006"/>
                </a:lnTo>
                <a:close/>
                <a:moveTo>
                  <a:pt x="41672" y="72231"/>
                </a:moveTo>
                <a:cubicBezTo>
                  <a:pt x="37053" y="72231"/>
                  <a:pt x="33337" y="75947"/>
                  <a:pt x="33337" y="80566"/>
                </a:cubicBezTo>
                <a:lnTo>
                  <a:pt x="33337" y="147241"/>
                </a:lnTo>
                <a:cubicBezTo>
                  <a:pt x="33337" y="151859"/>
                  <a:pt x="37053" y="155575"/>
                  <a:pt x="41672" y="155575"/>
                </a:cubicBezTo>
                <a:cubicBezTo>
                  <a:pt x="46291" y="155575"/>
                  <a:pt x="50006" y="151859"/>
                  <a:pt x="50006" y="147241"/>
                </a:cubicBezTo>
                <a:lnTo>
                  <a:pt x="50006" y="80566"/>
                </a:lnTo>
                <a:cubicBezTo>
                  <a:pt x="50006" y="75947"/>
                  <a:pt x="46291" y="72231"/>
                  <a:pt x="41672" y="72231"/>
                </a:cubicBezTo>
                <a:close/>
                <a:moveTo>
                  <a:pt x="77788" y="72231"/>
                </a:moveTo>
                <a:cubicBezTo>
                  <a:pt x="73169" y="72231"/>
                  <a:pt x="69453" y="75947"/>
                  <a:pt x="69453" y="80566"/>
                </a:cubicBezTo>
                <a:lnTo>
                  <a:pt x="69453" y="147241"/>
                </a:lnTo>
                <a:cubicBezTo>
                  <a:pt x="69453" y="151859"/>
                  <a:pt x="73169" y="155575"/>
                  <a:pt x="77788" y="155575"/>
                </a:cubicBezTo>
                <a:cubicBezTo>
                  <a:pt x="82406" y="155575"/>
                  <a:pt x="86122" y="151859"/>
                  <a:pt x="86122" y="147241"/>
                </a:cubicBezTo>
                <a:lnTo>
                  <a:pt x="86122" y="80566"/>
                </a:lnTo>
                <a:cubicBezTo>
                  <a:pt x="86122" y="75947"/>
                  <a:pt x="82406" y="72231"/>
                  <a:pt x="77788" y="72231"/>
                </a:cubicBezTo>
                <a:close/>
                <a:moveTo>
                  <a:pt x="113903" y="72231"/>
                </a:moveTo>
                <a:cubicBezTo>
                  <a:pt x="109284" y="72231"/>
                  <a:pt x="105569" y="75947"/>
                  <a:pt x="105569" y="80566"/>
                </a:cubicBezTo>
                <a:lnTo>
                  <a:pt x="105569" y="147241"/>
                </a:lnTo>
                <a:cubicBezTo>
                  <a:pt x="105569" y="151859"/>
                  <a:pt x="109284" y="155575"/>
                  <a:pt x="113903" y="155575"/>
                </a:cubicBezTo>
                <a:cubicBezTo>
                  <a:pt x="118522" y="155575"/>
                  <a:pt x="122238" y="151859"/>
                  <a:pt x="122238" y="147241"/>
                </a:cubicBezTo>
                <a:lnTo>
                  <a:pt x="122238" y="80566"/>
                </a:lnTo>
                <a:cubicBezTo>
                  <a:pt x="122238" y="75947"/>
                  <a:pt x="118522" y="72231"/>
                  <a:pt x="113903" y="72231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1" name="Text 7"/>
          <p:cNvSpPr/>
          <p:nvPr/>
        </p:nvSpPr>
        <p:spPr>
          <a:xfrm>
            <a:off x="6825853" y="4419600"/>
            <a:ext cx="5207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Утечка памяти — </a:t>
            </a: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ГБ/сутки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из-за отсутствия сборки мусора.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803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Причины исчезновения Legion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667000"/>
            <a:ext cx="5638800" cy="1625600"/>
          </a:xfrm>
          <a:custGeom>
            <a:avLst/>
            <a:gdLst/>
            <a:ahLst/>
            <a:cxnLst/>
            <a:rect l="l" t="t" r="r" b="b"/>
            <a:pathLst>
              <a:path w="5638800" h="16256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1524000"/>
                </a:lnTo>
                <a:cubicBezTo>
                  <a:pt x="5638800" y="1580075"/>
                  <a:pt x="5593275" y="1625600"/>
                  <a:pt x="55372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2870200"/>
            <a:ext cx="535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Игнорирование реальности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7200" y="3327400"/>
            <a:ext cx="5321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Модель не учитывала RTT (Round-Trip Time). Локальный и удалённый вызовы обрабатывались одинаково, что делало даже </a:t>
            </a: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fopen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медленным.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99200" y="2667000"/>
            <a:ext cx="5638800" cy="1625600"/>
          </a:xfrm>
          <a:custGeom>
            <a:avLst/>
            <a:gdLst/>
            <a:ahLst/>
            <a:cxnLst/>
            <a:rect l="l" t="t" r="r" b="b"/>
            <a:pathLst>
              <a:path w="5638800" h="16256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1524000"/>
                </a:lnTo>
                <a:cubicBezTo>
                  <a:pt x="5638800" y="1580075"/>
                  <a:pt x="5593275" y="1625600"/>
                  <a:pt x="55372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502400" y="2870200"/>
            <a:ext cx="535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Несовместимость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502400" y="3327400"/>
            <a:ext cx="5321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Требовалось переписывание </a:t>
            </a: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libc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что делало невозможным запуск legacy-кода и изолировало систему.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96850" y="46990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 2004 г. команда переключилась на Avaki (Web-services), а Legion стал учебным кейсом.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3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Сравнительный разбор и уроки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5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8796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Общие паттерны провалов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743200"/>
            <a:ext cx="5689600" cy="965200"/>
          </a:xfrm>
          <a:custGeom>
            <a:avLst/>
            <a:gdLst/>
            <a:ahLst/>
            <a:cxnLst/>
            <a:rect l="l" t="t" r="r" b="b"/>
            <a:pathLst>
              <a:path w="5689600" h="965200">
                <a:moveTo>
                  <a:pt x="101597" y="0"/>
                </a:moveTo>
                <a:lnTo>
                  <a:pt x="5588003" y="0"/>
                </a:lnTo>
                <a:cubicBezTo>
                  <a:pt x="5644113" y="0"/>
                  <a:pt x="5689600" y="45487"/>
                  <a:pt x="5689600" y="101597"/>
                </a:cubicBezTo>
                <a:lnTo>
                  <a:pt x="5689600" y="863603"/>
                </a:lnTo>
                <a:cubicBezTo>
                  <a:pt x="5689600" y="919713"/>
                  <a:pt x="5644113" y="965200"/>
                  <a:pt x="55880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14350" y="299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07615" y="4643"/>
                </a:moveTo>
                <a:cubicBezTo>
                  <a:pt x="220920" y="-1518"/>
                  <a:pt x="236280" y="-1518"/>
                  <a:pt x="249585" y="4643"/>
                </a:cubicBezTo>
                <a:lnTo>
                  <a:pt x="444788" y="94833"/>
                </a:lnTo>
                <a:cubicBezTo>
                  <a:pt x="452378" y="98316"/>
                  <a:pt x="457200" y="105906"/>
                  <a:pt x="457200" y="114300"/>
                </a:cubicBezTo>
                <a:cubicBezTo>
                  <a:pt x="457200" y="122694"/>
                  <a:pt x="452378" y="130284"/>
                  <a:pt x="444788" y="133767"/>
                </a:cubicBezTo>
                <a:lnTo>
                  <a:pt x="249585" y="223957"/>
                </a:lnTo>
                <a:cubicBezTo>
                  <a:pt x="236280" y="230118"/>
                  <a:pt x="220920" y="230118"/>
                  <a:pt x="207615" y="223957"/>
                </a:cubicBezTo>
                <a:lnTo>
                  <a:pt x="12412" y="133767"/>
                </a:lnTo>
                <a:cubicBezTo>
                  <a:pt x="4822" y="130195"/>
                  <a:pt x="0" y="122605"/>
                  <a:pt x="0" y="114300"/>
                </a:cubicBezTo>
                <a:cubicBezTo>
                  <a:pt x="0" y="105995"/>
                  <a:pt x="4822" y="98316"/>
                  <a:pt x="12412" y="94833"/>
                </a:cubicBezTo>
                <a:lnTo>
                  <a:pt x="207615" y="4643"/>
                </a:lnTo>
                <a:close/>
                <a:moveTo>
                  <a:pt x="42952" y="195024"/>
                </a:moveTo>
                <a:lnTo>
                  <a:pt x="189667" y="262801"/>
                </a:lnTo>
                <a:cubicBezTo>
                  <a:pt x="214402" y="274231"/>
                  <a:pt x="242888" y="274231"/>
                  <a:pt x="267623" y="262801"/>
                </a:cubicBezTo>
                <a:lnTo>
                  <a:pt x="414338" y="195024"/>
                </a:lnTo>
                <a:lnTo>
                  <a:pt x="444788" y="209133"/>
                </a:lnTo>
                <a:cubicBezTo>
                  <a:pt x="452378" y="212616"/>
                  <a:pt x="457200" y="220206"/>
                  <a:pt x="457200" y="228600"/>
                </a:cubicBezTo>
                <a:cubicBezTo>
                  <a:pt x="457200" y="236994"/>
                  <a:pt x="452378" y="244584"/>
                  <a:pt x="444788" y="248067"/>
                </a:cubicBezTo>
                <a:lnTo>
                  <a:pt x="249585" y="338257"/>
                </a:lnTo>
                <a:cubicBezTo>
                  <a:pt x="236280" y="344418"/>
                  <a:pt x="220920" y="344418"/>
                  <a:pt x="207615" y="338257"/>
                </a:cubicBezTo>
                <a:lnTo>
                  <a:pt x="12412" y="248067"/>
                </a:lnTo>
                <a:cubicBezTo>
                  <a:pt x="4822" y="244495"/>
                  <a:pt x="0" y="236905"/>
                  <a:pt x="0" y="228600"/>
                </a:cubicBezTo>
                <a:cubicBezTo>
                  <a:pt x="0" y="220295"/>
                  <a:pt x="4822" y="212616"/>
                  <a:pt x="12412" y="209133"/>
                </a:cubicBezTo>
                <a:lnTo>
                  <a:pt x="42863" y="195024"/>
                </a:lnTo>
                <a:close/>
                <a:moveTo>
                  <a:pt x="12412" y="323433"/>
                </a:moveTo>
                <a:lnTo>
                  <a:pt x="42863" y="309324"/>
                </a:lnTo>
                <a:lnTo>
                  <a:pt x="189577" y="377101"/>
                </a:lnTo>
                <a:cubicBezTo>
                  <a:pt x="214313" y="388531"/>
                  <a:pt x="242798" y="388531"/>
                  <a:pt x="267533" y="377101"/>
                </a:cubicBezTo>
                <a:lnTo>
                  <a:pt x="414248" y="309324"/>
                </a:lnTo>
                <a:lnTo>
                  <a:pt x="444698" y="323433"/>
                </a:lnTo>
                <a:cubicBezTo>
                  <a:pt x="452289" y="326916"/>
                  <a:pt x="457111" y="334506"/>
                  <a:pt x="457111" y="342900"/>
                </a:cubicBezTo>
                <a:cubicBezTo>
                  <a:pt x="457111" y="351294"/>
                  <a:pt x="452289" y="358884"/>
                  <a:pt x="444698" y="362367"/>
                </a:cubicBezTo>
                <a:lnTo>
                  <a:pt x="249495" y="452557"/>
                </a:lnTo>
                <a:cubicBezTo>
                  <a:pt x="236190" y="458718"/>
                  <a:pt x="220831" y="458718"/>
                  <a:pt x="207526" y="452557"/>
                </a:cubicBezTo>
                <a:lnTo>
                  <a:pt x="12412" y="362367"/>
                </a:lnTo>
                <a:cubicBezTo>
                  <a:pt x="4822" y="358795"/>
                  <a:pt x="0" y="351205"/>
                  <a:pt x="0" y="342900"/>
                </a:cubicBezTo>
                <a:cubicBezTo>
                  <a:pt x="0" y="334595"/>
                  <a:pt x="4822" y="326916"/>
                  <a:pt x="12412" y="323433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6" name="Text 3"/>
          <p:cNvSpPr/>
          <p:nvPr/>
        </p:nvSpPr>
        <p:spPr>
          <a:xfrm>
            <a:off x="1231900" y="2946400"/>
            <a:ext cx="4102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Одноуровневый дизайн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31900" y="3327400"/>
            <a:ext cx="408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Смешение управления, данных и безопасности.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48400" y="2743200"/>
            <a:ext cx="5689600" cy="965200"/>
          </a:xfrm>
          <a:custGeom>
            <a:avLst/>
            <a:gdLst/>
            <a:ahLst/>
            <a:cxnLst/>
            <a:rect l="l" t="t" r="r" b="b"/>
            <a:pathLst>
              <a:path w="5689600" h="965200">
                <a:moveTo>
                  <a:pt x="101597" y="0"/>
                </a:moveTo>
                <a:lnTo>
                  <a:pt x="5588003" y="0"/>
                </a:lnTo>
                <a:cubicBezTo>
                  <a:pt x="5644113" y="0"/>
                  <a:pt x="5689600" y="45487"/>
                  <a:pt x="5689600" y="101597"/>
                </a:cubicBezTo>
                <a:lnTo>
                  <a:pt x="5689600" y="863603"/>
                </a:lnTo>
                <a:cubicBezTo>
                  <a:pt x="5689600" y="919713"/>
                  <a:pt x="5644113" y="965200"/>
                  <a:pt x="55880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6508750" y="299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7150" y="57150"/>
                </a:moveTo>
                <a:cubicBezTo>
                  <a:pt x="57150" y="41344"/>
                  <a:pt x="44381" y="28575"/>
                  <a:pt x="28575" y="28575"/>
                </a:cubicBezTo>
                <a:cubicBezTo>
                  <a:pt x="12769" y="28575"/>
                  <a:pt x="0" y="41344"/>
                  <a:pt x="0" y="57150"/>
                </a:cubicBezTo>
                <a:lnTo>
                  <a:pt x="0" y="357188"/>
                </a:lnTo>
                <a:cubicBezTo>
                  <a:pt x="0" y="396657"/>
                  <a:pt x="31968" y="428625"/>
                  <a:pt x="71438" y="428625"/>
                </a:cubicBezTo>
                <a:lnTo>
                  <a:pt x="428625" y="428625"/>
                </a:lnTo>
                <a:cubicBezTo>
                  <a:pt x="444431" y="428625"/>
                  <a:pt x="457200" y="415856"/>
                  <a:pt x="457200" y="400050"/>
                </a:cubicBezTo>
                <a:cubicBezTo>
                  <a:pt x="457200" y="384244"/>
                  <a:pt x="444431" y="371475"/>
                  <a:pt x="428625" y="371475"/>
                </a:cubicBezTo>
                <a:lnTo>
                  <a:pt x="71438" y="371475"/>
                </a:lnTo>
                <a:cubicBezTo>
                  <a:pt x="63579" y="371475"/>
                  <a:pt x="57150" y="365046"/>
                  <a:pt x="57150" y="357188"/>
                </a:cubicBezTo>
                <a:lnTo>
                  <a:pt x="57150" y="57150"/>
                </a:lnTo>
                <a:close/>
                <a:moveTo>
                  <a:pt x="420231" y="134481"/>
                </a:moveTo>
                <a:cubicBezTo>
                  <a:pt x="431393" y="123319"/>
                  <a:pt x="431393" y="105192"/>
                  <a:pt x="420231" y="94030"/>
                </a:cubicBezTo>
                <a:cubicBezTo>
                  <a:pt x="409069" y="82867"/>
                  <a:pt x="390942" y="82867"/>
                  <a:pt x="379780" y="94030"/>
                </a:cubicBezTo>
                <a:lnTo>
                  <a:pt x="285750" y="188149"/>
                </a:lnTo>
                <a:lnTo>
                  <a:pt x="234494" y="136981"/>
                </a:lnTo>
                <a:cubicBezTo>
                  <a:pt x="223331" y="125819"/>
                  <a:pt x="205204" y="125819"/>
                  <a:pt x="194042" y="136981"/>
                </a:cubicBezTo>
                <a:lnTo>
                  <a:pt x="108317" y="222706"/>
                </a:lnTo>
                <a:cubicBezTo>
                  <a:pt x="97155" y="233869"/>
                  <a:pt x="97155" y="251996"/>
                  <a:pt x="108317" y="263158"/>
                </a:cubicBezTo>
                <a:cubicBezTo>
                  <a:pt x="119479" y="274320"/>
                  <a:pt x="137606" y="274320"/>
                  <a:pt x="148769" y="263158"/>
                </a:cubicBezTo>
                <a:lnTo>
                  <a:pt x="214313" y="197614"/>
                </a:lnTo>
                <a:lnTo>
                  <a:pt x="265569" y="248870"/>
                </a:lnTo>
                <a:cubicBezTo>
                  <a:pt x="276731" y="260033"/>
                  <a:pt x="294858" y="260033"/>
                  <a:pt x="306020" y="248870"/>
                </a:cubicBezTo>
                <a:lnTo>
                  <a:pt x="420320" y="134570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0" name="Text 7"/>
          <p:cNvSpPr/>
          <p:nvPr/>
        </p:nvSpPr>
        <p:spPr>
          <a:xfrm>
            <a:off x="7226300" y="2946400"/>
            <a:ext cx="353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Игнорирование закона Дина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226300" y="3339805"/>
            <a:ext cx="351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Нагрузка росла быстрее, чем linearizable.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4013200"/>
            <a:ext cx="5689600" cy="965200"/>
          </a:xfrm>
          <a:custGeom>
            <a:avLst/>
            <a:gdLst/>
            <a:ahLst/>
            <a:cxnLst/>
            <a:rect l="l" t="t" r="r" b="b"/>
            <a:pathLst>
              <a:path w="5689600" h="965200">
                <a:moveTo>
                  <a:pt x="101597" y="0"/>
                </a:moveTo>
                <a:lnTo>
                  <a:pt x="5588003" y="0"/>
                </a:lnTo>
                <a:cubicBezTo>
                  <a:pt x="5644113" y="0"/>
                  <a:pt x="5689600" y="45487"/>
                  <a:pt x="5689600" y="101597"/>
                </a:cubicBezTo>
                <a:lnTo>
                  <a:pt x="5689600" y="863603"/>
                </a:lnTo>
                <a:cubicBezTo>
                  <a:pt x="5689600" y="919713"/>
                  <a:pt x="5644113" y="965200"/>
                  <a:pt x="55880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514350" y="426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232708" y="0"/>
                  <a:pt x="236815" y="893"/>
                  <a:pt x="240566" y="2590"/>
                </a:cubicBezTo>
                <a:lnTo>
                  <a:pt x="408801" y="73938"/>
                </a:lnTo>
                <a:cubicBezTo>
                  <a:pt x="428446" y="82242"/>
                  <a:pt x="443091" y="101620"/>
                  <a:pt x="443002" y="125016"/>
                </a:cubicBezTo>
                <a:cubicBezTo>
                  <a:pt x="442555" y="213598"/>
                  <a:pt x="406122" y="375672"/>
                  <a:pt x="252264" y="449342"/>
                </a:cubicBezTo>
                <a:cubicBezTo>
                  <a:pt x="237351" y="456486"/>
                  <a:pt x="220028" y="456486"/>
                  <a:pt x="205115" y="449342"/>
                </a:cubicBezTo>
                <a:cubicBezTo>
                  <a:pt x="51167" y="375672"/>
                  <a:pt x="14823" y="213598"/>
                  <a:pt x="14377" y="125016"/>
                </a:cubicBezTo>
                <a:cubicBezTo>
                  <a:pt x="14287" y="101620"/>
                  <a:pt x="28932" y="82242"/>
                  <a:pt x="48577" y="73938"/>
                </a:cubicBezTo>
                <a:lnTo>
                  <a:pt x="216724" y="2590"/>
                </a:lnTo>
                <a:cubicBezTo>
                  <a:pt x="220474" y="893"/>
                  <a:pt x="224492" y="0"/>
                  <a:pt x="228600" y="0"/>
                </a:cubicBezTo>
                <a:close/>
                <a:moveTo>
                  <a:pt x="228600" y="59650"/>
                </a:moveTo>
                <a:lnTo>
                  <a:pt x="228600" y="397282"/>
                </a:lnTo>
                <a:cubicBezTo>
                  <a:pt x="351830" y="337631"/>
                  <a:pt x="384959" y="205472"/>
                  <a:pt x="385763" y="126355"/>
                </a:cubicBezTo>
                <a:lnTo>
                  <a:pt x="228600" y="59740"/>
                </a:lnTo>
                <a:lnTo>
                  <a:pt x="228600" y="59740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4" name="Text 11"/>
          <p:cNvSpPr/>
          <p:nvPr/>
        </p:nvSpPr>
        <p:spPr>
          <a:xfrm>
            <a:off x="1231900" y="421640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Отсутствие изоляции сбоев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31900" y="4597400"/>
            <a:ext cx="431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Каскадные отказы распространялись по всей сети.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48400" y="4013200"/>
            <a:ext cx="5689600" cy="965200"/>
          </a:xfrm>
          <a:custGeom>
            <a:avLst/>
            <a:gdLst/>
            <a:ahLst/>
            <a:cxnLst/>
            <a:rect l="l" t="t" r="r" b="b"/>
            <a:pathLst>
              <a:path w="5689600" h="965200">
                <a:moveTo>
                  <a:pt x="101597" y="0"/>
                </a:moveTo>
                <a:lnTo>
                  <a:pt x="5588003" y="0"/>
                </a:lnTo>
                <a:cubicBezTo>
                  <a:pt x="5644113" y="0"/>
                  <a:pt x="5689600" y="45487"/>
                  <a:pt x="5689600" y="101597"/>
                </a:cubicBezTo>
                <a:lnTo>
                  <a:pt x="5689600" y="863603"/>
                </a:lnTo>
                <a:cubicBezTo>
                  <a:pt x="5689600" y="919713"/>
                  <a:pt x="5644113" y="965200"/>
                  <a:pt x="55880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6508750" y="4267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28714" y="171450"/>
                </a:moveTo>
                <a:lnTo>
                  <a:pt x="435769" y="171450"/>
                </a:lnTo>
                <a:cubicBezTo>
                  <a:pt x="447645" y="171450"/>
                  <a:pt x="457200" y="161895"/>
                  <a:pt x="457200" y="150019"/>
                </a:cubicBezTo>
                <a:lnTo>
                  <a:pt x="457200" y="21431"/>
                </a:lnTo>
                <a:cubicBezTo>
                  <a:pt x="457200" y="12769"/>
                  <a:pt x="452021" y="4911"/>
                  <a:pt x="443984" y="1607"/>
                </a:cubicBezTo>
                <a:cubicBezTo>
                  <a:pt x="435947" y="-1697"/>
                  <a:pt x="426750" y="179"/>
                  <a:pt x="420588" y="6251"/>
                </a:cubicBezTo>
                <a:lnTo>
                  <a:pt x="374422" y="52507"/>
                </a:lnTo>
                <a:cubicBezTo>
                  <a:pt x="334863" y="19735"/>
                  <a:pt x="283964" y="0"/>
                  <a:pt x="228600" y="0"/>
                </a:cubicBezTo>
                <a:cubicBezTo>
                  <a:pt x="113407" y="0"/>
                  <a:pt x="18127" y="85189"/>
                  <a:pt x="2322" y="196007"/>
                </a:cubicBezTo>
                <a:cubicBezTo>
                  <a:pt x="89" y="211634"/>
                  <a:pt x="10894" y="226100"/>
                  <a:pt x="26521" y="228332"/>
                </a:cubicBezTo>
                <a:cubicBezTo>
                  <a:pt x="42148" y="230565"/>
                  <a:pt x="56614" y="219670"/>
                  <a:pt x="58847" y="204133"/>
                </a:cubicBezTo>
                <a:cubicBezTo>
                  <a:pt x="70723" y="120997"/>
                  <a:pt x="142250" y="57150"/>
                  <a:pt x="228600" y="57150"/>
                </a:cubicBezTo>
                <a:cubicBezTo>
                  <a:pt x="268248" y="57150"/>
                  <a:pt x="304681" y="70545"/>
                  <a:pt x="333702" y="93137"/>
                </a:cubicBezTo>
                <a:lnTo>
                  <a:pt x="292001" y="134838"/>
                </a:lnTo>
                <a:cubicBezTo>
                  <a:pt x="285839" y="141000"/>
                  <a:pt x="284053" y="150197"/>
                  <a:pt x="287357" y="158234"/>
                </a:cubicBezTo>
                <a:cubicBezTo>
                  <a:pt x="290661" y="166271"/>
                  <a:pt x="298519" y="171450"/>
                  <a:pt x="307181" y="171450"/>
                </a:cubicBezTo>
                <a:lnTo>
                  <a:pt x="428714" y="171450"/>
                </a:lnTo>
                <a:close/>
                <a:moveTo>
                  <a:pt x="454968" y="261193"/>
                </a:moveTo>
                <a:cubicBezTo>
                  <a:pt x="457200" y="245566"/>
                  <a:pt x="446306" y="231100"/>
                  <a:pt x="430768" y="228868"/>
                </a:cubicBezTo>
                <a:cubicBezTo>
                  <a:pt x="415230" y="226635"/>
                  <a:pt x="400675" y="237530"/>
                  <a:pt x="398443" y="253067"/>
                </a:cubicBezTo>
                <a:cubicBezTo>
                  <a:pt x="386566" y="336113"/>
                  <a:pt x="315039" y="399961"/>
                  <a:pt x="228689" y="399961"/>
                </a:cubicBezTo>
                <a:cubicBezTo>
                  <a:pt x="189041" y="399961"/>
                  <a:pt x="152608" y="386566"/>
                  <a:pt x="123587" y="363974"/>
                </a:cubicBezTo>
                <a:lnTo>
                  <a:pt x="165199" y="322362"/>
                </a:lnTo>
                <a:cubicBezTo>
                  <a:pt x="171361" y="316200"/>
                  <a:pt x="173147" y="307003"/>
                  <a:pt x="169843" y="298966"/>
                </a:cubicBezTo>
                <a:cubicBezTo>
                  <a:pt x="166539" y="290929"/>
                  <a:pt x="158681" y="285750"/>
                  <a:pt x="150019" y="285750"/>
                </a:cubicBezTo>
                <a:lnTo>
                  <a:pt x="21431" y="285750"/>
                </a:lnTo>
                <a:cubicBezTo>
                  <a:pt x="9555" y="285750"/>
                  <a:pt x="0" y="295305"/>
                  <a:pt x="0" y="307181"/>
                </a:cubicBezTo>
                <a:lnTo>
                  <a:pt x="0" y="435769"/>
                </a:lnTo>
                <a:cubicBezTo>
                  <a:pt x="0" y="444431"/>
                  <a:pt x="5179" y="452289"/>
                  <a:pt x="13216" y="455593"/>
                </a:cubicBezTo>
                <a:cubicBezTo>
                  <a:pt x="21253" y="458897"/>
                  <a:pt x="30450" y="457021"/>
                  <a:pt x="36612" y="450949"/>
                </a:cubicBezTo>
                <a:lnTo>
                  <a:pt x="82867" y="404693"/>
                </a:lnTo>
                <a:cubicBezTo>
                  <a:pt x="122337" y="437465"/>
                  <a:pt x="173236" y="457200"/>
                  <a:pt x="228600" y="457200"/>
                </a:cubicBezTo>
                <a:cubicBezTo>
                  <a:pt x="343793" y="457200"/>
                  <a:pt x="439073" y="372011"/>
                  <a:pt x="454878" y="261193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8" name="Text 15"/>
          <p:cNvSpPr/>
          <p:nvPr/>
        </p:nvSpPr>
        <p:spPr>
          <a:xfrm>
            <a:off x="7226300" y="4216400"/>
            <a:ext cx="378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Невозможность эволюции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226300" y="4572000"/>
            <a:ext cx="3771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Требовалась полная перезапись протокола.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9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5325" y="995045"/>
            <a:ext cx="3658870" cy="365887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V="1">
            <a:off x="6951345" y="1617345"/>
            <a:ext cx="6858635" cy="362331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77376" y="205549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1782458" y="2055495"/>
            <a:ext cx="5462239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977376" y="292290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1782458" y="2922905"/>
            <a:ext cx="5462239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977376" y="379031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1782458" y="3790315"/>
            <a:ext cx="5462239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977376" y="465772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1782457" y="4657725"/>
            <a:ext cx="5462240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977376" y="552513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0"/>
          <p:cNvSpPr/>
          <p:nvPr/>
        </p:nvSpPr>
        <p:spPr>
          <a:xfrm>
            <a:off x="7163100" y="70481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</p:sp>
      <p:sp>
        <p:nvSpPr>
          <p:cNvPr id="25" name="Text 21"/>
          <p:cNvSpPr/>
          <p:nvPr/>
        </p:nvSpPr>
        <p:spPr>
          <a:xfrm>
            <a:off x="7163100" y="704814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2"/>
          <p:cNvSpPr/>
          <p:nvPr/>
        </p:nvSpPr>
        <p:spPr>
          <a:xfrm>
            <a:off x="9965355" y="5226649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FCFCFF"/>
          </a:solidFill>
          <a:ln/>
        </p:spPr>
      </p:sp>
      <p:sp>
        <p:nvSpPr>
          <p:cNvPr id="27" name="Text 23"/>
          <p:cNvSpPr/>
          <p:nvPr/>
        </p:nvSpPr>
        <p:spPr>
          <a:xfrm>
            <a:off x="9965355" y="5226649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2" descr="https://kimi-img.moonshot.cn/pub/slides/slides_tmpl/image/25-08-27-20:05:33-d2nf9398bjvh7rlj0bc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8195" y="1015365"/>
            <a:ext cx="3432175" cy="3572510"/>
          </a:xfrm>
          <a:prstGeom prst="rect">
            <a:avLst/>
          </a:prstGeom>
        </p:spPr>
      </p:pic>
      <p:sp>
        <p:nvSpPr>
          <p:cNvPr id="29" name="Shape 24"/>
          <p:cNvSpPr/>
          <p:nvPr/>
        </p:nvSpPr>
        <p:spPr>
          <a:xfrm>
            <a:off x="924560" y="643255"/>
            <a:ext cx="5890260" cy="1108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5"/>
          <p:cNvSpPr/>
          <p:nvPr/>
        </p:nvSpPr>
        <p:spPr>
          <a:xfrm>
            <a:off x="854368" y="27564"/>
            <a:ext cx="5890260" cy="110807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b"/>
          <a:lstStyle/>
          <a:p>
            <a:pPr>
              <a:lnSpc>
                <a:spcPct val="100000"/>
              </a:lnSpc>
            </a:pPr>
            <a:r>
              <a:rPr lang="ru-RU" sz="66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содержание</a:t>
            </a:r>
            <a:endParaRPr lang="en-US" sz="1600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DD5A184-4D34-D73D-B4BB-E357A9736120}"/>
              </a:ext>
            </a:extLst>
          </p:cNvPr>
          <p:cNvGrpSpPr/>
          <p:nvPr/>
        </p:nvGrpSpPr>
        <p:grpSpPr>
          <a:xfrm>
            <a:off x="680170" y="1295132"/>
            <a:ext cx="6325927" cy="3681686"/>
            <a:chOff x="837173" y="1725295"/>
            <a:chExt cx="6325927" cy="3681686"/>
          </a:xfrm>
        </p:grpSpPr>
        <p:sp>
          <p:nvSpPr>
            <p:cNvPr id="10" name="Shape 6"/>
            <p:cNvSpPr/>
            <p:nvPr/>
          </p:nvSpPr>
          <p:spPr>
            <a:xfrm>
              <a:off x="1700860" y="2520283"/>
              <a:ext cx="5462239" cy="660400"/>
            </a:xfrm>
            <a:prstGeom prst="roundRect">
              <a:avLst/>
            </a:prstGeom>
            <a:solidFill>
              <a:srgbClr val="000000">
                <a:alpha val="0"/>
              </a:srgbClr>
            </a:solidFill>
            <a:ln w="19050">
              <a:solidFill>
                <a:srgbClr val="015DBB"/>
              </a:solidFill>
              <a:prstDash val="solid"/>
            </a:ln>
          </p:spPr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FDCB10FC-6CB0-4488-02D1-4E7DA3C578AC}"/>
                </a:ext>
              </a:extLst>
            </p:cNvPr>
            <p:cNvGrpSpPr/>
            <p:nvPr/>
          </p:nvGrpSpPr>
          <p:grpSpPr>
            <a:xfrm>
              <a:off x="837173" y="1725295"/>
              <a:ext cx="6325927" cy="3681686"/>
              <a:chOff x="918770" y="2055495"/>
              <a:chExt cx="6325927" cy="3681686"/>
            </a:xfrm>
          </p:grpSpPr>
          <p:sp>
            <p:nvSpPr>
              <p:cNvPr id="4" name="Shape 0"/>
              <p:cNvSpPr/>
              <p:nvPr/>
            </p:nvSpPr>
            <p:spPr>
              <a:xfrm>
                <a:off x="977376" y="2055495"/>
                <a:ext cx="692341" cy="660400"/>
              </a:xfrm>
              <a:prstGeom prst="roundRect">
                <a:avLst/>
              </a:prstGeom>
              <a:solidFill>
                <a:srgbClr val="015DBB"/>
              </a:solidFill>
              <a:ln/>
            </p:spPr>
          </p:sp>
          <p:sp>
            <p:nvSpPr>
              <p:cNvPr id="6" name="Shape 2"/>
              <p:cNvSpPr/>
              <p:nvPr/>
            </p:nvSpPr>
            <p:spPr>
              <a:xfrm>
                <a:off x="1782458" y="2055495"/>
                <a:ext cx="5462239" cy="660400"/>
              </a:xfrm>
              <a:prstGeom prst="roundRect">
                <a:avLst/>
              </a:prstGeom>
              <a:solidFill>
                <a:srgbClr val="000000">
                  <a:alpha val="0"/>
                </a:srgbClr>
              </a:solidFill>
              <a:ln w="19050">
                <a:solidFill>
                  <a:srgbClr val="015DBB"/>
                </a:solidFill>
                <a:prstDash val="solid"/>
              </a:ln>
            </p:spPr>
          </p:sp>
          <p:sp>
            <p:nvSpPr>
              <p:cNvPr id="8" name="Shape 4"/>
              <p:cNvSpPr/>
              <p:nvPr/>
            </p:nvSpPr>
            <p:spPr>
              <a:xfrm>
                <a:off x="977376" y="2816737"/>
                <a:ext cx="692341" cy="660400"/>
              </a:xfrm>
              <a:prstGeom prst="roundRect">
                <a:avLst/>
              </a:prstGeom>
              <a:solidFill>
                <a:srgbClr val="015DBB"/>
              </a:solidFill>
              <a:ln/>
            </p:spPr>
          </p:sp>
          <p:sp>
            <p:nvSpPr>
              <p:cNvPr id="12" name="Shape 8"/>
              <p:cNvSpPr/>
              <p:nvPr/>
            </p:nvSpPr>
            <p:spPr>
              <a:xfrm>
                <a:off x="950430" y="3609871"/>
                <a:ext cx="692341" cy="660400"/>
              </a:xfrm>
              <a:prstGeom prst="roundRect">
                <a:avLst/>
              </a:prstGeom>
              <a:solidFill>
                <a:srgbClr val="015DBB"/>
              </a:solidFill>
              <a:ln/>
            </p:spPr>
          </p:sp>
          <p:sp>
            <p:nvSpPr>
              <p:cNvPr id="14" name="Shape 10"/>
              <p:cNvSpPr/>
              <p:nvPr/>
            </p:nvSpPr>
            <p:spPr>
              <a:xfrm>
                <a:off x="1755512" y="3609871"/>
                <a:ext cx="5462239" cy="660400"/>
              </a:xfrm>
              <a:prstGeom prst="roundRect">
                <a:avLst/>
              </a:prstGeom>
              <a:solidFill>
                <a:srgbClr val="000000">
                  <a:alpha val="0"/>
                </a:srgbClr>
              </a:solidFill>
              <a:ln w="19050">
                <a:solidFill>
                  <a:srgbClr val="015DBB"/>
                </a:solidFill>
                <a:prstDash val="solid"/>
              </a:ln>
            </p:spPr>
          </p:sp>
          <p:sp>
            <p:nvSpPr>
              <p:cNvPr id="16" name="Shape 12"/>
              <p:cNvSpPr/>
              <p:nvPr/>
            </p:nvSpPr>
            <p:spPr>
              <a:xfrm>
                <a:off x="977376" y="4358289"/>
                <a:ext cx="692341" cy="660400"/>
              </a:xfrm>
              <a:prstGeom prst="roundRect">
                <a:avLst/>
              </a:prstGeom>
              <a:solidFill>
                <a:srgbClr val="015DBB"/>
              </a:solidFill>
              <a:ln/>
            </p:spPr>
          </p:sp>
          <p:sp>
            <p:nvSpPr>
              <p:cNvPr id="18" name="Shape 14"/>
              <p:cNvSpPr/>
              <p:nvPr/>
            </p:nvSpPr>
            <p:spPr>
              <a:xfrm>
                <a:off x="1782457" y="4358289"/>
                <a:ext cx="5462240" cy="660400"/>
              </a:xfrm>
              <a:prstGeom prst="roundRect">
                <a:avLst/>
              </a:prstGeom>
              <a:solidFill>
                <a:srgbClr val="000000">
                  <a:alpha val="0"/>
                </a:srgbClr>
              </a:solidFill>
              <a:ln w="19050">
                <a:solidFill>
                  <a:srgbClr val="015DBB"/>
                </a:solidFill>
                <a:prstDash val="solid"/>
              </a:ln>
            </p:spPr>
          </p:sp>
          <p:sp>
            <p:nvSpPr>
              <p:cNvPr id="20" name="Shape 16"/>
              <p:cNvSpPr/>
              <p:nvPr/>
            </p:nvSpPr>
            <p:spPr>
              <a:xfrm>
                <a:off x="971873" y="5064244"/>
                <a:ext cx="692341" cy="660400"/>
              </a:xfrm>
              <a:prstGeom prst="roundRect">
                <a:avLst/>
              </a:prstGeom>
              <a:solidFill>
                <a:srgbClr val="015DBB"/>
              </a:solidFill>
              <a:ln/>
            </p:spPr>
          </p:sp>
          <p:sp>
            <p:nvSpPr>
              <p:cNvPr id="22" name="Shape 18"/>
              <p:cNvSpPr/>
              <p:nvPr/>
            </p:nvSpPr>
            <p:spPr>
              <a:xfrm>
                <a:off x="1776955" y="5076781"/>
                <a:ext cx="5462239" cy="660400"/>
              </a:xfrm>
              <a:prstGeom prst="roundRect">
                <a:avLst/>
              </a:prstGeom>
              <a:solidFill>
                <a:srgbClr val="000000">
                  <a:alpha val="0"/>
                </a:srgbClr>
              </a:solidFill>
              <a:ln w="19050">
                <a:solidFill>
                  <a:srgbClr val="015DBB"/>
                </a:solidFill>
                <a:prstDash val="solid"/>
              </a:ln>
            </p:spPr>
          </p:sp>
          <p:sp>
            <p:nvSpPr>
              <p:cNvPr id="31" name="Text 26"/>
              <p:cNvSpPr/>
              <p:nvPr/>
            </p:nvSpPr>
            <p:spPr>
              <a:xfrm>
                <a:off x="988302" y="2141816"/>
                <a:ext cx="656085" cy="429617"/>
              </a:xfrm>
              <a:prstGeom prst="rect">
                <a:avLst/>
              </a:prstGeom>
              <a:noFill/>
              <a:ln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800" b="1" dirty="0">
                    <a:solidFill>
                      <a:srgbClr val="FFFFFF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01</a:t>
                </a:r>
                <a:endParaRPr lang="en-US" sz="1600" dirty="0"/>
              </a:p>
            </p:txBody>
          </p:sp>
          <p:sp>
            <p:nvSpPr>
              <p:cNvPr id="33" name="Text 28"/>
              <p:cNvSpPr/>
              <p:nvPr/>
            </p:nvSpPr>
            <p:spPr>
              <a:xfrm>
                <a:off x="988302" y="2903058"/>
                <a:ext cx="656085" cy="429617"/>
              </a:xfrm>
              <a:prstGeom prst="rect">
                <a:avLst/>
              </a:prstGeom>
              <a:noFill/>
              <a:ln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800" b="1" dirty="0">
                    <a:solidFill>
                      <a:srgbClr val="FFFFFF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02</a:t>
                </a:r>
                <a:endParaRPr lang="en-US" sz="1600" dirty="0"/>
              </a:p>
            </p:txBody>
          </p:sp>
          <p:sp>
            <p:nvSpPr>
              <p:cNvPr id="34" name="Text 29"/>
              <p:cNvSpPr/>
              <p:nvPr/>
            </p:nvSpPr>
            <p:spPr>
              <a:xfrm>
                <a:off x="1875829" y="2970815"/>
                <a:ext cx="5184608" cy="3683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400" b="1" dirty="0">
                    <a:solidFill>
                      <a:srgbClr val="000000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CORBA: иллюзия универсальности</a:t>
                </a:r>
                <a:endParaRPr lang="en-US" sz="1600" dirty="0"/>
              </a:p>
            </p:txBody>
          </p:sp>
          <p:sp>
            <p:nvSpPr>
              <p:cNvPr id="35" name="Text 30"/>
              <p:cNvSpPr/>
              <p:nvPr/>
            </p:nvSpPr>
            <p:spPr>
              <a:xfrm>
                <a:off x="961356" y="3696192"/>
                <a:ext cx="656085" cy="429617"/>
              </a:xfrm>
              <a:prstGeom prst="rect">
                <a:avLst/>
              </a:prstGeom>
              <a:noFill/>
              <a:ln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800" b="1" dirty="0">
                    <a:solidFill>
                      <a:srgbClr val="FFFFFF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03</a:t>
                </a:r>
                <a:endParaRPr lang="en-US" sz="1600" dirty="0"/>
              </a:p>
            </p:txBody>
          </p:sp>
          <p:sp>
            <p:nvSpPr>
              <p:cNvPr id="36" name="Text 31"/>
              <p:cNvSpPr/>
              <p:nvPr/>
            </p:nvSpPr>
            <p:spPr>
              <a:xfrm>
                <a:off x="1848883" y="3581590"/>
                <a:ext cx="5368868" cy="73866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400" b="1" dirty="0">
                    <a:solidFill>
                      <a:srgbClr val="000000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FAFNER: когда безопасность убивает производительность</a:t>
                </a:r>
                <a:endParaRPr lang="en-US" sz="1600" dirty="0"/>
              </a:p>
            </p:txBody>
          </p:sp>
          <p:sp>
            <p:nvSpPr>
              <p:cNvPr id="37" name="Text 32"/>
              <p:cNvSpPr/>
              <p:nvPr/>
            </p:nvSpPr>
            <p:spPr>
              <a:xfrm>
                <a:off x="918770" y="4444610"/>
                <a:ext cx="793659" cy="429617"/>
              </a:xfrm>
              <a:prstGeom prst="rect">
                <a:avLst/>
              </a:prstGeom>
              <a:noFill/>
              <a:ln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800" b="1" dirty="0">
                    <a:solidFill>
                      <a:srgbClr val="FFFFFF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04</a:t>
                </a:r>
                <a:endParaRPr lang="en-US" sz="1600" dirty="0"/>
              </a:p>
            </p:txBody>
          </p:sp>
          <p:sp>
            <p:nvSpPr>
              <p:cNvPr id="38" name="Text 33"/>
              <p:cNvSpPr/>
              <p:nvPr/>
            </p:nvSpPr>
            <p:spPr>
              <a:xfrm>
                <a:off x="1875829" y="4505406"/>
                <a:ext cx="5184608" cy="3683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400" b="1" dirty="0">
                    <a:solidFill>
                      <a:srgbClr val="000000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I-WAY: сети без управления</a:t>
                </a:r>
                <a:endParaRPr lang="en-US" sz="1600" dirty="0"/>
              </a:p>
            </p:txBody>
          </p:sp>
          <p:sp>
            <p:nvSpPr>
              <p:cNvPr id="39" name="Text 34"/>
              <p:cNvSpPr/>
              <p:nvPr/>
            </p:nvSpPr>
            <p:spPr>
              <a:xfrm>
                <a:off x="992666" y="5121662"/>
                <a:ext cx="656085" cy="429617"/>
              </a:xfrm>
              <a:prstGeom prst="rect">
                <a:avLst/>
              </a:prstGeom>
              <a:noFill/>
              <a:ln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sz="2800" b="1" dirty="0">
                    <a:solidFill>
                      <a:srgbClr val="FFFFFF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05</a:t>
                </a:r>
                <a:endParaRPr lang="en-US" sz="1600" dirty="0"/>
              </a:p>
            </p:txBody>
          </p:sp>
          <p:sp>
            <p:nvSpPr>
              <p:cNvPr id="40" name="Text 35"/>
              <p:cNvSpPr/>
              <p:nvPr/>
            </p:nvSpPr>
            <p:spPr>
              <a:xfrm>
                <a:off x="1870326" y="5189910"/>
                <a:ext cx="5184608" cy="3683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400" b="1" dirty="0">
                    <a:solidFill>
                      <a:srgbClr val="000000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Legion: объектная utopia</a:t>
                </a:r>
                <a:endParaRPr lang="en-US" sz="1600" dirty="0"/>
              </a:p>
            </p:txBody>
          </p:sp>
          <p:sp>
            <p:nvSpPr>
              <p:cNvPr id="41" name="Text 29">
                <a:extLst>
                  <a:ext uri="{FF2B5EF4-FFF2-40B4-BE49-F238E27FC236}">
                    <a16:creationId xmlns:a16="http://schemas.microsoft.com/office/drawing/2014/main" id="{DA14D1BA-F3C3-7AFE-0A49-FDE77500EDC6}"/>
                  </a:ext>
                </a:extLst>
              </p:cNvPr>
              <p:cNvSpPr/>
              <p:nvPr/>
            </p:nvSpPr>
            <p:spPr>
              <a:xfrm>
                <a:off x="1875829" y="2203907"/>
                <a:ext cx="5184608" cy="3683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4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Gnutella: </a:t>
                </a:r>
                <a:r>
                  <a:rPr lang="en-US" sz="2400" b="1" dirty="0" err="1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провал</a:t>
                </a:r>
                <a:r>
                  <a:rPr lang="en-US" sz="24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 </a:t>
                </a:r>
                <a:r>
                  <a:rPr lang="en-US" sz="2400" b="1" dirty="0" err="1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децентрализации</a:t>
                </a:r>
                <a:endParaRPr lang="en-US" sz="1600" dirty="0"/>
              </a:p>
            </p:txBody>
          </p:sp>
        </p:grpSp>
      </p:grpSp>
      <p:sp>
        <p:nvSpPr>
          <p:cNvPr id="44" name="Shape 16">
            <a:extLst>
              <a:ext uri="{FF2B5EF4-FFF2-40B4-BE49-F238E27FC236}">
                <a16:creationId xmlns:a16="http://schemas.microsoft.com/office/drawing/2014/main" id="{4A96784A-C816-440B-6C61-A238D8A908CB}"/>
              </a:ext>
            </a:extLst>
          </p:cNvPr>
          <p:cNvSpPr/>
          <p:nvPr/>
        </p:nvSpPr>
        <p:spPr>
          <a:xfrm>
            <a:off x="738775" y="5057201"/>
            <a:ext cx="692341" cy="660400"/>
          </a:xfrm>
          <a:prstGeom prst="roundRect">
            <a:avLst/>
          </a:prstGeom>
          <a:solidFill>
            <a:srgbClr val="015DBB"/>
          </a:solidFill>
          <a:ln/>
        </p:spPr>
      </p:sp>
      <p:sp>
        <p:nvSpPr>
          <p:cNvPr id="45" name="Shape 18">
            <a:extLst>
              <a:ext uri="{FF2B5EF4-FFF2-40B4-BE49-F238E27FC236}">
                <a16:creationId xmlns:a16="http://schemas.microsoft.com/office/drawing/2014/main" id="{62929DCB-8A5B-D4BD-AB18-FCC947101703}"/>
              </a:ext>
            </a:extLst>
          </p:cNvPr>
          <p:cNvSpPr/>
          <p:nvPr/>
        </p:nvSpPr>
        <p:spPr>
          <a:xfrm>
            <a:off x="1563597" y="5056026"/>
            <a:ext cx="5462239" cy="660400"/>
          </a:xfrm>
          <a:prstGeom prst="round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46" name="Text 35">
            <a:extLst>
              <a:ext uri="{FF2B5EF4-FFF2-40B4-BE49-F238E27FC236}">
                <a16:creationId xmlns:a16="http://schemas.microsoft.com/office/drawing/2014/main" id="{1DE7942E-BEA6-F1A8-FE6C-14EEBF0F6606}"/>
              </a:ext>
            </a:extLst>
          </p:cNvPr>
          <p:cNvSpPr/>
          <p:nvPr/>
        </p:nvSpPr>
        <p:spPr>
          <a:xfrm>
            <a:off x="1637229" y="5123391"/>
            <a:ext cx="5184608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Сравнительный разбор и уроки</a:t>
            </a:r>
          </a:p>
        </p:txBody>
      </p:sp>
      <p:sp>
        <p:nvSpPr>
          <p:cNvPr id="47" name="Text 34">
            <a:extLst>
              <a:ext uri="{FF2B5EF4-FFF2-40B4-BE49-F238E27FC236}">
                <a16:creationId xmlns:a16="http://schemas.microsoft.com/office/drawing/2014/main" id="{6375A0BC-6CD2-16DD-9BFE-4A14AF6D3D3B}"/>
              </a:ext>
            </a:extLst>
          </p:cNvPr>
          <p:cNvSpPr/>
          <p:nvPr/>
        </p:nvSpPr>
        <p:spPr>
          <a:xfrm>
            <a:off x="777145" y="5103316"/>
            <a:ext cx="656085" cy="5232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8" name="Shape 16">
            <a:extLst>
              <a:ext uri="{FF2B5EF4-FFF2-40B4-BE49-F238E27FC236}">
                <a16:creationId xmlns:a16="http://schemas.microsoft.com/office/drawing/2014/main" id="{14643DAE-B454-97D8-4047-BEC1AB9D67FD}"/>
              </a:ext>
            </a:extLst>
          </p:cNvPr>
          <p:cNvSpPr/>
          <p:nvPr/>
        </p:nvSpPr>
        <p:spPr>
          <a:xfrm>
            <a:off x="738776" y="5817949"/>
            <a:ext cx="692341" cy="660400"/>
          </a:xfrm>
          <a:prstGeom prst="roundRect">
            <a:avLst/>
          </a:prstGeom>
          <a:solidFill>
            <a:srgbClr val="015DBB"/>
          </a:solidFill>
          <a:ln/>
        </p:spPr>
      </p:sp>
      <p:sp>
        <p:nvSpPr>
          <p:cNvPr id="49" name="Shape 18">
            <a:extLst>
              <a:ext uri="{FF2B5EF4-FFF2-40B4-BE49-F238E27FC236}">
                <a16:creationId xmlns:a16="http://schemas.microsoft.com/office/drawing/2014/main" id="{18E375A3-677A-C4A1-18BF-4CED07F601A8}"/>
              </a:ext>
            </a:extLst>
          </p:cNvPr>
          <p:cNvSpPr/>
          <p:nvPr/>
        </p:nvSpPr>
        <p:spPr>
          <a:xfrm>
            <a:off x="1563598" y="5816774"/>
            <a:ext cx="5462239" cy="660400"/>
          </a:xfrm>
          <a:prstGeom prst="round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50" name="Text 35">
            <a:extLst>
              <a:ext uri="{FF2B5EF4-FFF2-40B4-BE49-F238E27FC236}">
                <a16:creationId xmlns:a16="http://schemas.microsoft.com/office/drawing/2014/main" id="{A3D18444-11FC-B4C5-63DF-782A816C8186}"/>
              </a:ext>
            </a:extLst>
          </p:cNvPr>
          <p:cNvSpPr/>
          <p:nvPr/>
        </p:nvSpPr>
        <p:spPr>
          <a:xfrm>
            <a:off x="1637230" y="5777642"/>
            <a:ext cx="5184608" cy="73866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Рекомендации для современных систем</a:t>
            </a:r>
          </a:p>
        </p:txBody>
      </p:sp>
      <p:sp>
        <p:nvSpPr>
          <p:cNvPr id="51" name="Text 34">
            <a:extLst>
              <a:ext uri="{FF2B5EF4-FFF2-40B4-BE49-F238E27FC236}">
                <a16:creationId xmlns:a16="http://schemas.microsoft.com/office/drawing/2014/main" id="{C9F3C8B8-28DE-6FC8-AC40-3831E0C6335B}"/>
              </a:ext>
            </a:extLst>
          </p:cNvPr>
          <p:cNvSpPr/>
          <p:nvPr/>
        </p:nvSpPr>
        <p:spPr>
          <a:xfrm>
            <a:off x="777146" y="5864064"/>
            <a:ext cx="656085" cy="5232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380071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Сравнительный анализ: масштаб, сбой, вывод</a:t>
            </a:r>
            <a:endParaRPr lang="en-US" sz="1600" dirty="0"/>
          </a:p>
        </p:txBody>
      </p:sp>
      <p:graphicFrame>
        <p:nvGraphicFramePr>
          <p:cNvPr id="2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54841"/>
              </p:ext>
            </p:extLst>
          </p:nvPr>
        </p:nvGraphicFramePr>
        <p:xfrm>
          <a:off x="254000" y="2142071"/>
          <a:ext cx="11212067" cy="3340098"/>
        </p:xfrm>
        <a:graphic>
          <a:graphicData uri="http://schemas.openxmlformats.org/drawingml/2006/table">
            <a:tbl>
              <a:tblPr/>
              <a:tblGrid>
                <a:gridCol w="1723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29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4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810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6683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chemeClr val="tx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Система</a:t>
                      </a:r>
                      <a:endParaRPr lang="en-US" sz="1400" dirty="0">
                        <a:solidFill>
                          <a:schemeClr val="tx1"/>
                        </a:solidFill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chemeClr val="tx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Масштаб</a:t>
                      </a:r>
                      <a:endParaRPr lang="en-US" sz="1400" dirty="0">
                        <a:solidFill>
                          <a:schemeClr val="tx1"/>
                        </a:solidFill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chemeClr val="tx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Точка отказа</a:t>
                      </a:r>
                      <a:endParaRPr lang="en-US" sz="1400" dirty="0">
                        <a:solidFill>
                          <a:schemeClr val="tx1"/>
                        </a:solidFill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chemeClr val="tx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Урок</a:t>
                      </a:r>
                      <a:endParaRPr lang="en-US" sz="1400" dirty="0">
                        <a:solidFill>
                          <a:schemeClr val="tx1"/>
                        </a:solidFill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683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3A7BD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Gnutella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50,000 узлов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Широковещательный шторм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Нужна DHT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683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3A7BD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CORBA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F5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1000+ спецификаций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F5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Несовместимость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F5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Минимализм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F5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683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3A7BD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FAFNER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32 узла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Криптографический overhead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Дифференциация угроз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6683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3A7BD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I-WAY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F5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17 центров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F5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Отсутствие единого планировщика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F5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Service-discovery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F5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6683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3A7BD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Legion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64 узла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Объектная экспонента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Локальность важнее прозрачности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A8D0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1549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Рекомендации для современных систем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286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Рекомендация 1: Принцип «Design for Failure»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328613" y="31496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47625" y="23812"/>
                </a:moveTo>
                <a:cubicBezTo>
                  <a:pt x="21357" y="23812"/>
                  <a:pt x="0" y="45169"/>
                  <a:pt x="0" y="71438"/>
                </a:cubicBezTo>
                <a:lnTo>
                  <a:pt x="0" y="119063"/>
                </a:lnTo>
                <a:cubicBezTo>
                  <a:pt x="0" y="145331"/>
                  <a:pt x="21357" y="166688"/>
                  <a:pt x="47625" y="166688"/>
                </a:cubicBezTo>
                <a:lnTo>
                  <a:pt x="285750" y="166688"/>
                </a:lnTo>
                <a:cubicBezTo>
                  <a:pt x="312018" y="166688"/>
                  <a:pt x="333375" y="145331"/>
                  <a:pt x="333375" y="119063"/>
                </a:cubicBezTo>
                <a:lnTo>
                  <a:pt x="333375" y="71438"/>
                </a:lnTo>
                <a:cubicBezTo>
                  <a:pt x="333375" y="45169"/>
                  <a:pt x="312018" y="23812"/>
                  <a:pt x="285750" y="23812"/>
                </a:cubicBezTo>
                <a:lnTo>
                  <a:pt x="47625" y="23812"/>
                </a:lnTo>
                <a:close/>
                <a:moveTo>
                  <a:pt x="208359" y="77391"/>
                </a:moveTo>
                <a:cubicBezTo>
                  <a:pt x="218216" y="77391"/>
                  <a:pt x="226219" y="85393"/>
                  <a:pt x="226219" y="95250"/>
                </a:cubicBezTo>
                <a:cubicBezTo>
                  <a:pt x="226219" y="105107"/>
                  <a:pt x="218216" y="113109"/>
                  <a:pt x="208359" y="113109"/>
                </a:cubicBezTo>
                <a:cubicBezTo>
                  <a:pt x="198503" y="113109"/>
                  <a:pt x="190500" y="105107"/>
                  <a:pt x="190500" y="95250"/>
                </a:cubicBezTo>
                <a:cubicBezTo>
                  <a:pt x="190500" y="85393"/>
                  <a:pt x="198503" y="77391"/>
                  <a:pt x="208359" y="77391"/>
                </a:cubicBezTo>
                <a:close/>
                <a:moveTo>
                  <a:pt x="250031" y="95250"/>
                </a:moveTo>
                <a:cubicBezTo>
                  <a:pt x="250031" y="85393"/>
                  <a:pt x="258034" y="77391"/>
                  <a:pt x="267891" y="77391"/>
                </a:cubicBezTo>
                <a:cubicBezTo>
                  <a:pt x="277747" y="77391"/>
                  <a:pt x="285750" y="85393"/>
                  <a:pt x="285750" y="95250"/>
                </a:cubicBezTo>
                <a:cubicBezTo>
                  <a:pt x="285750" y="105107"/>
                  <a:pt x="277747" y="113109"/>
                  <a:pt x="267891" y="113109"/>
                </a:cubicBezTo>
                <a:cubicBezTo>
                  <a:pt x="258034" y="113109"/>
                  <a:pt x="250031" y="105107"/>
                  <a:pt x="250031" y="95250"/>
                </a:cubicBezTo>
                <a:close/>
                <a:moveTo>
                  <a:pt x="47625" y="214313"/>
                </a:moveTo>
                <a:cubicBezTo>
                  <a:pt x="21357" y="214313"/>
                  <a:pt x="0" y="235669"/>
                  <a:pt x="0" y="261938"/>
                </a:cubicBezTo>
                <a:lnTo>
                  <a:pt x="0" y="309563"/>
                </a:lnTo>
                <a:cubicBezTo>
                  <a:pt x="0" y="335831"/>
                  <a:pt x="21357" y="357188"/>
                  <a:pt x="47625" y="357188"/>
                </a:cubicBezTo>
                <a:lnTo>
                  <a:pt x="285750" y="357188"/>
                </a:lnTo>
                <a:cubicBezTo>
                  <a:pt x="312018" y="357188"/>
                  <a:pt x="333375" y="335831"/>
                  <a:pt x="333375" y="309563"/>
                </a:cubicBezTo>
                <a:lnTo>
                  <a:pt x="333375" y="261938"/>
                </a:lnTo>
                <a:cubicBezTo>
                  <a:pt x="333375" y="235669"/>
                  <a:pt x="312018" y="214313"/>
                  <a:pt x="285750" y="214313"/>
                </a:cubicBezTo>
                <a:lnTo>
                  <a:pt x="47625" y="214313"/>
                </a:lnTo>
                <a:close/>
                <a:moveTo>
                  <a:pt x="208359" y="267891"/>
                </a:moveTo>
                <a:cubicBezTo>
                  <a:pt x="218216" y="267891"/>
                  <a:pt x="226219" y="275893"/>
                  <a:pt x="226219" y="285750"/>
                </a:cubicBezTo>
                <a:cubicBezTo>
                  <a:pt x="226219" y="295607"/>
                  <a:pt x="218216" y="303609"/>
                  <a:pt x="208359" y="303609"/>
                </a:cubicBezTo>
                <a:cubicBezTo>
                  <a:pt x="198503" y="303609"/>
                  <a:pt x="190500" y="295607"/>
                  <a:pt x="190500" y="285750"/>
                </a:cubicBezTo>
                <a:cubicBezTo>
                  <a:pt x="190500" y="275893"/>
                  <a:pt x="198503" y="267891"/>
                  <a:pt x="208359" y="267891"/>
                </a:cubicBezTo>
                <a:close/>
                <a:moveTo>
                  <a:pt x="250031" y="285750"/>
                </a:moveTo>
                <a:cubicBezTo>
                  <a:pt x="250031" y="275893"/>
                  <a:pt x="258034" y="267891"/>
                  <a:pt x="267891" y="267891"/>
                </a:cubicBezTo>
                <a:cubicBezTo>
                  <a:pt x="277747" y="267891"/>
                  <a:pt x="285750" y="275893"/>
                  <a:pt x="285750" y="285750"/>
                </a:cubicBezTo>
                <a:cubicBezTo>
                  <a:pt x="285750" y="295607"/>
                  <a:pt x="277747" y="303609"/>
                  <a:pt x="267891" y="303609"/>
                </a:cubicBezTo>
                <a:cubicBezTo>
                  <a:pt x="258034" y="303609"/>
                  <a:pt x="250031" y="295607"/>
                  <a:pt x="250031" y="285750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5" name="Text 2"/>
          <p:cNvSpPr/>
          <p:nvPr/>
        </p:nvSpPr>
        <p:spPr>
          <a:xfrm>
            <a:off x="882650" y="3149600"/>
            <a:ext cx="5016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Считайте, что всё умрёт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82650" y="3529419"/>
            <a:ext cx="5003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Узлы, сеть, диск — спроектируйте для graceful degradation.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350000" y="31496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193923" y="0"/>
                  <a:pt x="197346" y="744"/>
                  <a:pt x="200471" y="2158"/>
                </a:cubicBezTo>
                <a:lnTo>
                  <a:pt x="340668" y="61615"/>
                </a:lnTo>
                <a:cubicBezTo>
                  <a:pt x="357039" y="68535"/>
                  <a:pt x="369243" y="84683"/>
                  <a:pt x="369168" y="104180"/>
                </a:cubicBezTo>
                <a:cubicBezTo>
                  <a:pt x="368796" y="177998"/>
                  <a:pt x="338435" y="313060"/>
                  <a:pt x="210220" y="374452"/>
                </a:cubicBezTo>
                <a:cubicBezTo>
                  <a:pt x="197793" y="380405"/>
                  <a:pt x="183356" y="380405"/>
                  <a:pt x="170929" y="374452"/>
                </a:cubicBezTo>
                <a:cubicBezTo>
                  <a:pt x="42639" y="313060"/>
                  <a:pt x="12353" y="177998"/>
                  <a:pt x="11981" y="104180"/>
                </a:cubicBezTo>
                <a:cubicBezTo>
                  <a:pt x="11906" y="84683"/>
                  <a:pt x="24110" y="68535"/>
                  <a:pt x="40481" y="61615"/>
                </a:cubicBezTo>
                <a:lnTo>
                  <a:pt x="180603" y="2158"/>
                </a:lnTo>
                <a:cubicBezTo>
                  <a:pt x="183728" y="744"/>
                  <a:pt x="187077" y="0"/>
                  <a:pt x="190500" y="0"/>
                </a:cubicBezTo>
                <a:close/>
                <a:moveTo>
                  <a:pt x="190500" y="49709"/>
                </a:moveTo>
                <a:lnTo>
                  <a:pt x="190500" y="331068"/>
                </a:lnTo>
                <a:cubicBezTo>
                  <a:pt x="293191" y="281360"/>
                  <a:pt x="320799" y="171227"/>
                  <a:pt x="321469" y="105296"/>
                </a:cubicBezTo>
                <a:lnTo>
                  <a:pt x="190500" y="49783"/>
                </a:lnTo>
                <a:lnTo>
                  <a:pt x="190500" y="49783"/>
                </a:ln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8" name="Text 5"/>
          <p:cNvSpPr/>
          <p:nvPr/>
        </p:nvSpPr>
        <p:spPr>
          <a:xfrm>
            <a:off x="6927850" y="3149600"/>
            <a:ext cx="311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Circuit Breaker &amp; Backoff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927850" y="3506972"/>
            <a:ext cx="3098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Предотвращайте каскадные отказы.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80988" y="40132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42875" y="71438"/>
                </a:moveTo>
                <a:cubicBezTo>
                  <a:pt x="142875" y="31998"/>
                  <a:pt x="174873" y="0"/>
                  <a:pt x="214313" y="0"/>
                </a:cubicBezTo>
                <a:cubicBezTo>
                  <a:pt x="253752" y="0"/>
                  <a:pt x="285750" y="31998"/>
                  <a:pt x="285750" y="71438"/>
                </a:cubicBezTo>
                <a:lnTo>
                  <a:pt x="285750" y="74116"/>
                </a:lnTo>
                <a:cubicBezTo>
                  <a:pt x="285750" y="85799"/>
                  <a:pt x="276299" y="95250"/>
                  <a:pt x="264616" y="95250"/>
                </a:cubicBezTo>
                <a:lnTo>
                  <a:pt x="164083" y="95250"/>
                </a:lnTo>
                <a:cubicBezTo>
                  <a:pt x="152400" y="95250"/>
                  <a:pt x="142949" y="85799"/>
                  <a:pt x="142949" y="74116"/>
                </a:cubicBezTo>
                <a:lnTo>
                  <a:pt x="142949" y="71438"/>
                </a:lnTo>
                <a:close/>
                <a:moveTo>
                  <a:pt x="400050" y="80962"/>
                </a:moveTo>
                <a:cubicBezTo>
                  <a:pt x="407938" y="91455"/>
                  <a:pt x="405780" y="106412"/>
                  <a:pt x="395288" y="114300"/>
                </a:cubicBezTo>
                <a:lnTo>
                  <a:pt x="322511" y="168846"/>
                </a:lnTo>
                <a:cubicBezTo>
                  <a:pt x="326454" y="175468"/>
                  <a:pt x="329431" y="182761"/>
                  <a:pt x="331291" y="190500"/>
                </a:cubicBezTo>
                <a:lnTo>
                  <a:pt x="404813" y="190500"/>
                </a:lnTo>
                <a:cubicBezTo>
                  <a:pt x="417984" y="190500"/>
                  <a:pt x="428625" y="201141"/>
                  <a:pt x="428625" y="214313"/>
                </a:cubicBezTo>
                <a:cubicBezTo>
                  <a:pt x="428625" y="227484"/>
                  <a:pt x="417984" y="238125"/>
                  <a:pt x="404813" y="238125"/>
                </a:cubicBezTo>
                <a:lnTo>
                  <a:pt x="333375" y="238125"/>
                </a:lnTo>
                <a:lnTo>
                  <a:pt x="333375" y="261938"/>
                </a:lnTo>
                <a:cubicBezTo>
                  <a:pt x="333375" y="263872"/>
                  <a:pt x="333301" y="265881"/>
                  <a:pt x="333226" y="267816"/>
                </a:cubicBezTo>
                <a:lnTo>
                  <a:pt x="395288" y="314325"/>
                </a:lnTo>
                <a:cubicBezTo>
                  <a:pt x="405780" y="322213"/>
                  <a:pt x="407938" y="337170"/>
                  <a:pt x="400050" y="347663"/>
                </a:cubicBezTo>
                <a:cubicBezTo>
                  <a:pt x="392162" y="358155"/>
                  <a:pt x="377205" y="360313"/>
                  <a:pt x="366713" y="352425"/>
                </a:cubicBezTo>
                <a:lnTo>
                  <a:pt x="319757" y="317227"/>
                </a:lnTo>
                <a:cubicBezTo>
                  <a:pt x="302493" y="350118"/>
                  <a:pt x="270272" y="373931"/>
                  <a:pt x="232172" y="379661"/>
                </a:cubicBezTo>
                <a:lnTo>
                  <a:pt x="232172" y="208359"/>
                </a:lnTo>
                <a:cubicBezTo>
                  <a:pt x="232172" y="198462"/>
                  <a:pt x="224210" y="190500"/>
                  <a:pt x="214313" y="190500"/>
                </a:cubicBezTo>
                <a:cubicBezTo>
                  <a:pt x="204415" y="190500"/>
                  <a:pt x="196453" y="198462"/>
                  <a:pt x="196453" y="208359"/>
                </a:cubicBezTo>
                <a:lnTo>
                  <a:pt x="196453" y="379661"/>
                </a:lnTo>
                <a:cubicBezTo>
                  <a:pt x="158353" y="373931"/>
                  <a:pt x="126132" y="350118"/>
                  <a:pt x="108868" y="317227"/>
                </a:cubicBezTo>
                <a:lnTo>
                  <a:pt x="61913" y="352425"/>
                </a:lnTo>
                <a:cubicBezTo>
                  <a:pt x="51420" y="360313"/>
                  <a:pt x="36463" y="358155"/>
                  <a:pt x="28575" y="347663"/>
                </a:cubicBezTo>
                <a:cubicBezTo>
                  <a:pt x="20687" y="337170"/>
                  <a:pt x="22845" y="322213"/>
                  <a:pt x="33338" y="314325"/>
                </a:cubicBezTo>
                <a:lnTo>
                  <a:pt x="95399" y="267816"/>
                </a:lnTo>
                <a:cubicBezTo>
                  <a:pt x="95324" y="265881"/>
                  <a:pt x="95250" y="263947"/>
                  <a:pt x="95250" y="261938"/>
                </a:cubicBezTo>
                <a:lnTo>
                  <a:pt x="95250" y="238125"/>
                </a:lnTo>
                <a:lnTo>
                  <a:pt x="23813" y="238125"/>
                </a:lnTo>
                <a:cubicBezTo>
                  <a:pt x="10641" y="238125"/>
                  <a:pt x="0" y="227484"/>
                  <a:pt x="0" y="214313"/>
                </a:cubicBezTo>
                <a:cubicBezTo>
                  <a:pt x="0" y="201141"/>
                  <a:pt x="10641" y="190500"/>
                  <a:pt x="23813" y="190500"/>
                </a:cubicBezTo>
                <a:lnTo>
                  <a:pt x="97334" y="190500"/>
                </a:lnTo>
                <a:cubicBezTo>
                  <a:pt x="99194" y="182761"/>
                  <a:pt x="102171" y="175468"/>
                  <a:pt x="106114" y="168846"/>
                </a:cubicBezTo>
                <a:lnTo>
                  <a:pt x="33338" y="114300"/>
                </a:lnTo>
                <a:cubicBezTo>
                  <a:pt x="22845" y="106412"/>
                  <a:pt x="20687" y="91455"/>
                  <a:pt x="28575" y="80962"/>
                </a:cubicBezTo>
                <a:cubicBezTo>
                  <a:pt x="36463" y="70470"/>
                  <a:pt x="51420" y="68312"/>
                  <a:pt x="61912" y="76200"/>
                </a:cubicBezTo>
                <a:lnTo>
                  <a:pt x="142875" y="136922"/>
                </a:lnTo>
                <a:cubicBezTo>
                  <a:pt x="152028" y="133127"/>
                  <a:pt x="162074" y="130969"/>
                  <a:pt x="172641" y="130969"/>
                </a:cubicBezTo>
                <a:lnTo>
                  <a:pt x="255984" y="130969"/>
                </a:lnTo>
                <a:cubicBezTo>
                  <a:pt x="266551" y="130969"/>
                  <a:pt x="276597" y="133052"/>
                  <a:pt x="285750" y="136922"/>
                </a:cubicBezTo>
                <a:lnTo>
                  <a:pt x="366713" y="76200"/>
                </a:lnTo>
                <a:cubicBezTo>
                  <a:pt x="377205" y="68312"/>
                  <a:pt x="392162" y="70470"/>
                  <a:pt x="400050" y="80963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11" name="Text 8"/>
          <p:cNvSpPr/>
          <p:nvPr/>
        </p:nvSpPr>
        <p:spPr>
          <a:xfrm>
            <a:off x="882650" y="4013200"/>
            <a:ext cx="368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Хаос-тесты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82650" y="4318000"/>
            <a:ext cx="3670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Используйте ChaosMonkey, Pumba, Litmus.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350000" y="40132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80293"/>
                </a:moveTo>
                <a:lnTo>
                  <a:pt x="179338" y="64815"/>
                </a:lnTo>
                <a:cubicBezTo>
                  <a:pt x="160734" y="39067"/>
                  <a:pt x="130894" y="23812"/>
                  <a:pt x="99045" y="23812"/>
                </a:cubicBezTo>
                <a:cubicBezTo>
                  <a:pt x="44351" y="23812"/>
                  <a:pt x="0" y="68163"/>
                  <a:pt x="0" y="122858"/>
                </a:cubicBezTo>
                <a:lnTo>
                  <a:pt x="0" y="124792"/>
                </a:lnTo>
                <a:cubicBezTo>
                  <a:pt x="0" y="142354"/>
                  <a:pt x="4614" y="160511"/>
                  <a:pt x="12353" y="178594"/>
                </a:cubicBezTo>
                <a:lnTo>
                  <a:pt x="91232" y="178594"/>
                </a:lnTo>
                <a:cubicBezTo>
                  <a:pt x="93613" y="178594"/>
                  <a:pt x="95771" y="177180"/>
                  <a:pt x="96738" y="174947"/>
                </a:cubicBezTo>
                <a:lnTo>
                  <a:pt x="120402" y="118170"/>
                </a:lnTo>
                <a:cubicBezTo>
                  <a:pt x="123155" y="111621"/>
                  <a:pt x="129555" y="107305"/>
                  <a:pt x="136624" y="107156"/>
                </a:cubicBezTo>
                <a:cubicBezTo>
                  <a:pt x="143694" y="107007"/>
                  <a:pt x="150242" y="111175"/>
                  <a:pt x="153144" y="117649"/>
                </a:cubicBezTo>
                <a:lnTo>
                  <a:pt x="191319" y="202406"/>
                </a:lnTo>
                <a:lnTo>
                  <a:pt x="222126" y="140791"/>
                </a:lnTo>
                <a:cubicBezTo>
                  <a:pt x="225177" y="134764"/>
                  <a:pt x="231353" y="130894"/>
                  <a:pt x="238125" y="130894"/>
                </a:cubicBezTo>
                <a:cubicBezTo>
                  <a:pt x="244897" y="130894"/>
                  <a:pt x="251073" y="134689"/>
                  <a:pt x="254124" y="140791"/>
                </a:cubicBezTo>
                <a:lnTo>
                  <a:pt x="271388" y="175245"/>
                </a:lnTo>
                <a:cubicBezTo>
                  <a:pt x="272430" y="177254"/>
                  <a:pt x="274439" y="178519"/>
                  <a:pt x="276746" y="178519"/>
                </a:cubicBezTo>
                <a:lnTo>
                  <a:pt x="368722" y="178519"/>
                </a:lnTo>
                <a:cubicBezTo>
                  <a:pt x="376535" y="160437"/>
                  <a:pt x="381074" y="142280"/>
                  <a:pt x="381074" y="124718"/>
                </a:cubicBezTo>
                <a:lnTo>
                  <a:pt x="381074" y="122783"/>
                </a:lnTo>
                <a:cubicBezTo>
                  <a:pt x="381000" y="68163"/>
                  <a:pt x="336649" y="23812"/>
                  <a:pt x="281955" y="23812"/>
                </a:cubicBezTo>
                <a:cubicBezTo>
                  <a:pt x="250180" y="23812"/>
                  <a:pt x="220266" y="39067"/>
                  <a:pt x="201662" y="64815"/>
                </a:cubicBezTo>
                <a:lnTo>
                  <a:pt x="190500" y="80218"/>
                </a:lnTo>
                <a:close/>
                <a:moveTo>
                  <a:pt x="349448" y="214313"/>
                </a:moveTo>
                <a:lnTo>
                  <a:pt x="276671" y="214313"/>
                </a:lnTo>
                <a:cubicBezTo>
                  <a:pt x="260896" y="214313"/>
                  <a:pt x="246459" y="205383"/>
                  <a:pt x="239390" y="191244"/>
                </a:cubicBezTo>
                <a:lnTo>
                  <a:pt x="238125" y="188714"/>
                </a:lnTo>
                <a:lnTo>
                  <a:pt x="206499" y="252040"/>
                </a:lnTo>
                <a:cubicBezTo>
                  <a:pt x="203448" y="258217"/>
                  <a:pt x="197048" y="262086"/>
                  <a:pt x="190128" y="261938"/>
                </a:cubicBezTo>
                <a:cubicBezTo>
                  <a:pt x="183207" y="261789"/>
                  <a:pt x="177031" y="257696"/>
                  <a:pt x="174203" y="251445"/>
                </a:cubicBezTo>
                <a:lnTo>
                  <a:pt x="137517" y="169962"/>
                </a:lnTo>
                <a:lnTo>
                  <a:pt x="129704" y="188714"/>
                </a:lnTo>
                <a:cubicBezTo>
                  <a:pt x="123230" y="204267"/>
                  <a:pt x="108049" y="214387"/>
                  <a:pt x="91232" y="214387"/>
                </a:cubicBezTo>
                <a:lnTo>
                  <a:pt x="31552" y="214387"/>
                </a:lnTo>
                <a:cubicBezTo>
                  <a:pt x="66675" y="269304"/>
                  <a:pt x="123081" y="319832"/>
                  <a:pt x="158353" y="346770"/>
                </a:cubicBezTo>
                <a:cubicBezTo>
                  <a:pt x="167580" y="353764"/>
                  <a:pt x="178891" y="357262"/>
                  <a:pt x="190426" y="357262"/>
                </a:cubicBezTo>
                <a:cubicBezTo>
                  <a:pt x="201960" y="357262"/>
                  <a:pt x="213345" y="353839"/>
                  <a:pt x="222498" y="346770"/>
                </a:cubicBezTo>
                <a:cubicBezTo>
                  <a:pt x="257919" y="319757"/>
                  <a:pt x="314325" y="269230"/>
                  <a:pt x="349448" y="214313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14" name="Text 11"/>
          <p:cNvSpPr/>
          <p:nvPr/>
        </p:nvSpPr>
        <p:spPr>
          <a:xfrm>
            <a:off x="6927850" y="4013200"/>
            <a:ext cx="397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Автоматическое восстановление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927850" y="4392295"/>
            <a:ext cx="396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Auto-scaling, self-healing pods, анти-аффинити.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168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Рекомендация 2: Слои и абстракции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511300" y="3556000"/>
            <a:ext cx="2921000" cy="1625600"/>
          </a:xfrm>
          <a:custGeom>
            <a:avLst/>
            <a:gdLst/>
            <a:ahLst/>
            <a:cxnLst/>
            <a:rect l="l" t="t" r="r" b="b"/>
            <a:pathLst>
              <a:path w="2921000" h="1625600">
                <a:moveTo>
                  <a:pt x="101600" y="0"/>
                </a:moveTo>
                <a:lnTo>
                  <a:pt x="2819400" y="0"/>
                </a:lnTo>
                <a:cubicBezTo>
                  <a:pt x="2875475" y="0"/>
                  <a:pt x="2921000" y="45525"/>
                  <a:pt x="2921000" y="101600"/>
                </a:cubicBezTo>
                <a:lnTo>
                  <a:pt x="2921000" y="1625600"/>
                </a:lnTo>
                <a:lnTo>
                  <a:pt x="0" y="1625600"/>
                </a:ln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/>
          </a:solidFill>
          <a:ln/>
        </p:spPr>
      </p:sp>
      <p:sp>
        <p:nvSpPr>
          <p:cNvPr id="5" name="Shape 2"/>
          <p:cNvSpPr/>
          <p:nvPr/>
        </p:nvSpPr>
        <p:spPr>
          <a:xfrm>
            <a:off x="2784475" y="387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193923" y="0"/>
                  <a:pt x="197346" y="744"/>
                  <a:pt x="200471" y="2158"/>
                </a:cubicBezTo>
                <a:lnTo>
                  <a:pt x="340668" y="61615"/>
                </a:lnTo>
                <a:cubicBezTo>
                  <a:pt x="357039" y="68535"/>
                  <a:pt x="369243" y="84683"/>
                  <a:pt x="369168" y="104180"/>
                </a:cubicBezTo>
                <a:cubicBezTo>
                  <a:pt x="368796" y="177998"/>
                  <a:pt x="338435" y="313060"/>
                  <a:pt x="210220" y="374452"/>
                </a:cubicBezTo>
                <a:cubicBezTo>
                  <a:pt x="197793" y="380405"/>
                  <a:pt x="183356" y="380405"/>
                  <a:pt x="170929" y="374452"/>
                </a:cubicBezTo>
                <a:cubicBezTo>
                  <a:pt x="42639" y="313060"/>
                  <a:pt x="12353" y="177998"/>
                  <a:pt x="11981" y="104180"/>
                </a:cubicBezTo>
                <a:cubicBezTo>
                  <a:pt x="11906" y="84683"/>
                  <a:pt x="24110" y="68535"/>
                  <a:pt x="40481" y="61615"/>
                </a:cubicBezTo>
                <a:lnTo>
                  <a:pt x="180603" y="2158"/>
                </a:lnTo>
                <a:cubicBezTo>
                  <a:pt x="183728" y="744"/>
                  <a:pt x="187077" y="0"/>
                  <a:pt x="190500" y="0"/>
                </a:cubicBezTo>
                <a:close/>
                <a:moveTo>
                  <a:pt x="190500" y="49709"/>
                </a:moveTo>
                <a:lnTo>
                  <a:pt x="190500" y="331068"/>
                </a:lnTo>
                <a:cubicBezTo>
                  <a:pt x="293191" y="281360"/>
                  <a:pt x="320799" y="171227"/>
                  <a:pt x="321469" y="105296"/>
                </a:cubicBezTo>
                <a:lnTo>
                  <a:pt x="190500" y="49783"/>
                </a:lnTo>
                <a:lnTo>
                  <a:pt x="190500" y="49783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6" name="Text 3"/>
          <p:cNvSpPr/>
          <p:nvPr/>
        </p:nvSpPr>
        <p:spPr>
          <a:xfrm>
            <a:off x="2220648" y="4356100"/>
            <a:ext cx="1498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Plane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006203" y="4660900"/>
            <a:ext cx="1930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Selective encryption, mTLS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35500" y="2743200"/>
            <a:ext cx="2921000" cy="2438400"/>
          </a:xfrm>
          <a:custGeom>
            <a:avLst/>
            <a:gdLst/>
            <a:ahLst/>
            <a:cxnLst/>
            <a:rect l="l" t="t" r="r" b="b"/>
            <a:pathLst>
              <a:path w="2921000" h="2438400">
                <a:moveTo>
                  <a:pt x="101608" y="0"/>
                </a:moveTo>
                <a:lnTo>
                  <a:pt x="2819392" y="0"/>
                </a:lnTo>
                <a:cubicBezTo>
                  <a:pt x="2875508" y="0"/>
                  <a:pt x="2921000" y="45492"/>
                  <a:pt x="2921000" y="101608"/>
                </a:cubicBezTo>
                <a:lnTo>
                  <a:pt x="2921000" y="2438400"/>
                </a:lnTo>
                <a:lnTo>
                  <a:pt x="0" y="2438400"/>
                </a:ln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9" name="Shape 6"/>
          <p:cNvSpPr/>
          <p:nvPr/>
        </p:nvSpPr>
        <p:spPr>
          <a:xfrm>
            <a:off x="5932488" y="34671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5525691" y="3949700"/>
            <a:ext cx="114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Plane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261769" y="4254500"/>
            <a:ext cx="1663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DHT (Chord, Kademlia)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759700" y="1930400"/>
            <a:ext cx="2921000" cy="3251200"/>
          </a:xfrm>
          <a:custGeom>
            <a:avLst/>
            <a:gdLst/>
            <a:ahLst/>
            <a:cxnLst/>
            <a:rect l="l" t="t" r="r" b="b"/>
            <a:pathLst>
              <a:path w="2921000" h="3251200">
                <a:moveTo>
                  <a:pt x="101592" y="0"/>
                </a:moveTo>
                <a:lnTo>
                  <a:pt x="2819408" y="0"/>
                </a:lnTo>
                <a:cubicBezTo>
                  <a:pt x="2875516" y="0"/>
                  <a:pt x="2921000" y="45484"/>
                  <a:pt x="2921000" y="101592"/>
                </a:cubicBezTo>
                <a:lnTo>
                  <a:pt x="2921000" y="3251200"/>
                </a:lnTo>
                <a:lnTo>
                  <a:pt x="0" y="3251200"/>
                </a:ln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3" name="Shape 10"/>
          <p:cNvSpPr/>
          <p:nvPr/>
        </p:nvSpPr>
        <p:spPr>
          <a:xfrm>
            <a:off x="8985250" y="30607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8508868" y="3543300"/>
            <a:ext cx="142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 Plane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508736" y="3848100"/>
            <a:ext cx="1422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 Mesh (Istio)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203200" y="5384800"/>
            <a:ext cx="1178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Сохраняйте совместимость через версионированные gRPC/Protobuf API.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676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Рекомендация 3: Мониторинг и наблюдаемость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701668" y="2540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47625" y="47625"/>
                </a:moveTo>
                <a:cubicBezTo>
                  <a:pt x="73968" y="47625"/>
                  <a:pt x="95250" y="68907"/>
                  <a:pt x="95250" y="95250"/>
                </a:cubicBezTo>
                <a:lnTo>
                  <a:pt x="95250" y="595313"/>
                </a:lnTo>
                <a:cubicBezTo>
                  <a:pt x="95250" y="608409"/>
                  <a:pt x="105966" y="619125"/>
                  <a:pt x="119063" y="619125"/>
                </a:cubicBezTo>
                <a:lnTo>
                  <a:pt x="714375" y="619125"/>
                </a:lnTo>
                <a:cubicBezTo>
                  <a:pt x="740718" y="619125"/>
                  <a:pt x="762000" y="640407"/>
                  <a:pt x="762000" y="666750"/>
                </a:cubicBezTo>
                <a:cubicBezTo>
                  <a:pt x="762000" y="693093"/>
                  <a:pt x="740718" y="714375"/>
                  <a:pt x="714375" y="714375"/>
                </a:cubicBezTo>
                <a:lnTo>
                  <a:pt x="119063" y="714375"/>
                </a:lnTo>
                <a:cubicBezTo>
                  <a:pt x="53280" y="714375"/>
                  <a:pt x="0" y="661095"/>
                  <a:pt x="0" y="595313"/>
                </a:cubicBezTo>
                <a:lnTo>
                  <a:pt x="0" y="95250"/>
                </a:lnTo>
                <a:cubicBezTo>
                  <a:pt x="0" y="68907"/>
                  <a:pt x="21282" y="47625"/>
                  <a:pt x="47625" y="47625"/>
                </a:cubicBezTo>
                <a:close/>
                <a:moveTo>
                  <a:pt x="190500" y="142875"/>
                </a:moveTo>
                <a:cubicBezTo>
                  <a:pt x="190500" y="116532"/>
                  <a:pt x="211782" y="95250"/>
                  <a:pt x="238125" y="95250"/>
                </a:cubicBezTo>
                <a:lnTo>
                  <a:pt x="523875" y="95250"/>
                </a:lnTo>
                <a:cubicBezTo>
                  <a:pt x="550218" y="95250"/>
                  <a:pt x="571500" y="116532"/>
                  <a:pt x="571500" y="142875"/>
                </a:cubicBezTo>
                <a:cubicBezTo>
                  <a:pt x="571500" y="169218"/>
                  <a:pt x="550218" y="190500"/>
                  <a:pt x="523875" y="190500"/>
                </a:cubicBezTo>
                <a:lnTo>
                  <a:pt x="238125" y="190500"/>
                </a:lnTo>
                <a:cubicBezTo>
                  <a:pt x="211782" y="190500"/>
                  <a:pt x="190500" y="169218"/>
                  <a:pt x="190500" y="142875"/>
                </a:cubicBezTo>
                <a:close/>
                <a:moveTo>
                  <a:pt x="238125" y="261938"/>
                </a:moveTo>
                <a:lnTo>
                  <a:pt x="428625" y="261938"/>
                </a:lnTo>
                <a:cubicBezTo>
                  <a:pt x="454968" y="261938"/>
                  <a:pt x="476250" y="283220"/>
                  <a:pt x="476250" y="309563"/>
                </a:cubicBezTo>
                <a:cubicBezTo>
                  <a:pt x="476250" y="335905"/>
                  <a:pt x="454968" y="357188"/>
                  <a:pt x="428625" y="357188"/>
                </a:cubicBezTo>
                <a:lnTo>
                  <a:pt x="238125" y="357188"/>
                </a:lnTo>
                <a:cubicBezTo>
                  <a:pt x="211782" y="357188"/>
                  <a:pt x="190500" y="335905"/>
                  <a:pt x="190500" y="309563"/>
                </a:cubicBezTo>
                <a:cubicBezTo>
                  <a:pt x="190500" y="283220"/>
                  <a:pt x="211782" y="261938"/>
                  <a:pt x="238125" y="261938"/>
                </a:cubicBezTo>
                <a:close/>
                <a:moveTo>
                  <a:pt x="238125" y="428625"/>
                </a:moveTo>
                <a:lnTo>
                  <a:pt x="619125" y="428625"/>
                </a:lnTo>
                <a:cubicBezTo>
                  <a:pt x="645468" y="428625"/>
                  <a:pt x="666750" y="449907"/>
                  <a:pt x="666750" y="476250"/>
                </a:cubicBezTo>
                <a:cubicBezTo>
                  <a:pt x="666750" y="502593"/>
                  <a:pt x="645468" y="523875"/>
                  <a:pt x="619125" y="523875"/>
                </a:cubicBezTo>
                <a:lnTo>
                  <a:pt x="238125" y="523875"/>
                </a:lnTo>
                <a:cubicBezTo>
                  <a:pt x="211782" y="523875"/>
                  <a:pt x="190500" y="502593"/>
                  <a:pt x="190500" y="476250"/>
                </a:cubicBezTo>
                <a:cubicBezTo>
                  <a:pt x="190500" y="449907"/>
                  <a:pt x="211782" y="428625"/>
                  <a:pt x="238125" y="428625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5" name="Text 2"/>
          <p:cNvSpPr/>
          <p:nvPr/>
        </p:nvSpPr>
        <p:spPr>
          <a:xfrm>
            <a:off x="190500" y="3454400"/>
            <a:ext cx="3784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Метрики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09550" y="3810000"/>
            <a:ext cx="3746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Prometheus, SLI/SLO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911336" y="2997200"/>
            <a:ext cx="660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dirty="0">
                <a:solidFill>
                  <a:srgbClr val="A8D0F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+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715000" y="2540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762000" y="142875"/>
                </a:moveTo>
                <a:cubicBezTo>
                  <a:pt x="762000" y="217587"/>
                  <a:pt x="674043" y="329059"/>
                  <a:pt x="636091" y="373559"/>
                </a:cubicBezTo>
                <a:cubicBezTo>
                  <a:pt x="630436" y="380107"/>
                  <a:pt x="622102" y="382637"/>
                  <a:pt x="614511" y="381000"/>
                </a:cubicBezTo>
                <a:lnTo>
                  <a:pt x="476250" y="381000"/>
                </a:lnTo>
                <a:cubicBezTo>
                  <a:pt x="449907" y="381000"/>
                  <a:pt x="428625" y="402282"/>
                  <a:pt x="428625" y="428625"/>
                </a:cubicBezTo>
                <a:cubicBezTo>
                  <a:pt x="428625" y="454968"/>
                  <a:pt x="449907" y="476250"/>
                  <a:pt x="476250" y="476250"/>
                </a:cubicBezTo>
                <a:lnTo>
                  <a:pt x="619125" y="476250"/>
                </a:lnTo>
                <a:cubicBezTo>
                  <a:pt x="698004" y="476250"/>
                  <a:pt x="762000" y="540246"/>
                  <a:pt x="762000" y="619125"/>
                </a:cubicBezTo>
                <a:cubicBezTo>
                  <a:pt x="762000" y="698004"/>
                  <a:pt x="698004" y="762000"/>
                  <a:pt x="619125" y="762000"/>
                </a:cubicBezTo>
                <a:lnTo>
                  <a:pt x="207764" y="762000"/>
                </a:lnTo>
                <a:cubicBezTo>
                  <a:pt x="220712" y="747266"/>
                  <a:pt x="236488" y="728365"/>
                  <a:pt x="252413" y="707231"/>
                </a:cubicBezTo>
                <a:cubicBezTo>
                  <a:pt x="261789" y="694730"/>
                  <a:pt x="271463" y="681038"/>
                  <a:pt x="280690" y="666750"/>
                </a:cubicBezTo>
                <a:lnTo>
                  <a:pt x="619125" y="666750"/>
                </a:lnTo>
                <a:cubicBezTo>
                  <a:pt x="645468" y="666750"/>
                  <a:pt x="666750" y="645468"/>
                  <a:pt x="666750" y="619125"/>
                </a:cubicBezTo>
                <a:cubicBezTo>
                  <a:pt x="666750" y="592782"/>
                  <a:pt x="645468" y="571500"/>
                  <a:pt x="619125" y="571500"/>
                </a:cubicBezTo>
                <a:lnTo>
                  <a:pt x="476250" y="571500"/>
                </a:lnTo>
                <a:cubicBezTo>
                  <a:pt x="397371" y="571500"/>
                  <a:pt x="333375" y="507504"/>
                  <a:pt x="333375" y="428625"/>
                </a:cubicBezTo>
                <a:cubicBezTo>
                  <a:pt x="333375" y="349746"/>
                  <a:pt x="397371" y="285750"/>
                  <a:pt x="476250" y="285750"/>
                </a:cubicBezTo>
                <a:lnTo>
                  <a:pt x="535484" y="285750"/>
                </a:lnTo>
                <a:cubicBezTo>
                  <a:pt x="504230" y="238869"/>
                  <a:pt x="476250" y="184993"/>
                  <a:pt x="476250" y="142875"/>
                </a:cubicBezTo>
                <a:cubicBezTo>
                  <a:pt x="476250" y="63996"/>
                  <a:pt x="540246" y="0"/>
                  <a:pt x="619125" y="0"/>
                </a:cubicBezTo>
                <a:cubicBezTo>
                  <a:pt x="698004" y="0"/>
                  <a:pt x="762000" y="63996"/>
                  <a:pt x="762000" y="142875"/>
                </a:cubicBezTo>
                <a:close/>
                <a:moveTo>
                  <a:pt x="174278" y="727918"/>
                </a:moveTo>
                <a:cubicBezTo>
                  <a:pt x="168622" y="734318"/>
                  <a:pt x="163562" y="739973"/>
                  <a:pt x="159246" y="744736"/>
                </a:cubicBezTo>
                <a:lnTo>
                  <a:pt x="156567" y="747713"/>
                </a:lnTo>
                <a:lnTo>
                  <a:pt x="156270" y="747415"/>
                </a:lnTo>
                <a:cubicBezTo>
                  <a:pt x="147340" y="754261"/>
                  <a:pt x="134541" y="753368"/>
                  <a:pt x="126504" y="744736"/>
                </a:cubicBezTo>
                <a:cubicBezTo>
                  <a:pt x="88999" y="703957"/>
                  <a:pt x="0" y="599033"/>
                  <a:pt x="0" y="523875"/>
                </a:cubicBezTo>
                <a:cubicBezTo>
                  <a:pt x="0" y="444996"/>
                  <a:pt x="63996" y="381000"/>
                  <a:pt x="142875" y="381000"/>
                </a:cubicBezTo>
                <a:cubicBezTo>
                  <a:pt x="221754" y="381000"/>
                  <a:pt x="285750" y="444996"/>
                  <a:pt x="285750" y="523875"/>
                </a:cubicBezTo>
                <a:cubicBezTo>
                  <a:pt x="285750" y="568523"/>
                  <a:pt x="254347" y="623590"/>
                  <a:pt x="221010" y="669578"/>
                </a:cubicBezTo>
                <a:cubicBezTo>
                  <a:pt x="205085" y="691455"/>
                  <a:pt x="188714" y="711250"/>
                  <a:pt x="175171" y="726877"/>
                </a:cubicBezTo>
                <a:lnTo>
                  <a:pt x="174278" y="727918"/>
                </a:lnTo>
                <a:close/>
                <a:moveTo>
                  <a:pt x="190500" y="523875"/>
                </a:moveTo>
                <a:cubicBezTo>
                  <a:pt x="190500" y="497590"/>
                  <a:pt x="169160" y="476250"/>
                  <a:pt x="142875" y="476250"/>
                </a:cubicBezTo>
                <a:cubicBezTo>
                  <a:pt x="116590" y="476250"/>
                  <a:pt x="95250" y="497590"/>
                  <a:pt x="95250" y="523875"/>
                </a:cubicBezTo>
                <a:cubicBezTo>
                  <a:pt x="95250" y="550160"/>
                  <a:pt x="116590" y="571500"/>
                  <a:pt x="142875" y="571500"/>
                </a:cubicBezTo>
                <a:cubicBezTo>
                  <a:pt x="169160" y="571500"/>
                  <a:pt x="190500" y="550160"/>
                  <a:pt x="190500" y="523875"/>
                </a:cubicBezTo>
                <a:close/>
                <a:moveTo>
                  <a:pt x="619125" y="190500"/>
                </a:moveTo>
                <a:cubicBezTo>
                  <a:pt x="645410" y="190500"/>
                  <a:pt x="666750" y="169160"/>
                  <a:pt x="666750" y="142875"/>
                </a:cubicBezTo>
                <a:cubicBezTo>
                  <a:pt x="666750" y="116590"/>
                  <a:pt x="645410" y="95250"/>
                  <a:pt x="619125" y="95250"/>
                </a:cubicBezTo>
                <a:cubicBezTo>
                  <a:pt x="592840" y="95250"/>
                  <a:pt x="571500" y="116590"/>
                  <a:pt x="571500" y="142875"/>
                </a:cubicBezTo>
                <a:cubicBezTo>
                  <a:pt x="571500" y="169160"/>
                  <a:pt x="592840" y="190500"/>
                  <a:pt x="619125" y="190500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9" name="Text 6"/>
          <p:cNvSpPr/>
          <p:nvPr/>
        </p:nvSpPr>
        <p:spPr>
          <a:xfrm>
            <a:off x="4203833" y="3454400"/>
            <a:ext cx="3784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Трассировки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222883" y="3810000"/>
            <a:ext cx="3746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Jaeger, корреляция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924668" y="2997200"/>
            <a:ext cx="660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dirty="0">
                <a:solidFill>
                  <a:srgbClr val="A8D0F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+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823583" y="2540000"/>
            <a:ext cx="571500" cy="762000"/>
          </a:xfrm>
          <a:custGeom>
            <a:avLst/>
            <a:gdLst/>
            <a:ahLst/>
            <a:cxnLst/>
            <a:rect l="l" t="t" r="r" b="b"/>
            <a:pathLst>
              <a:path w="571500" h="762000">
                <a:moveTo>
                  <a:pt x="0" y="95250"/>
                </a:moveTo>
                <a:cubicBezTo>
                  <a:pt x="0" y="42714"/>
                  <a:pt x="42714" y="0"/>
                  <a:pt x="95250" y="0"/>
                </a:cubicBezTo>
                <a:lnTo>
                  <a:pt x="317748" y="0"/>
                </a:lnTo>
                <a:cubicBezTo>
                  <a:pt x="343049" y="0"/>
                  <a:pt x="367308" y="9971"/>
                  <a:pt x="385167" y="27831"/>
                </a:cubicBezTo>
                <a:lnTo>
                  <a:pt x="543669" y="186482"/>
                </a:lnTo>
                <a:cubicBezTo>
                  <a:pt x="561529" y="204341"/>
                  <a:pt x="571500" y="228600"/>
                  <a:pt x="571500" y="253901"/>
                </a:cubicBezTo>
                <a:lnTo>
                  <a:pt x="571500" y="666750"/>
                </a:lnTo>
                <a:cubicBezTo>
                  <a:pt x="571500" y="719286"/>
                  <a:pt x="528786" y="762000"/>
                  <a:pt x="476250" y="762000"/>
                </a:cubicBezTo>
                <a:lnTo>
                  <a:pt x="95250" y="762000"/>
                </a:lnTo>
                <a:cubicBezTo>
                  <a:pt x="42714" y="762000"/>
                  <a:pt x="0" y="719286"/>
                  <a:pt x="0" y="666750"/>
                </a:cubicBezTo>
                <a:lnTo>
                  <a:pt x="0" y="95250"/>
                </a:lnTo>
                <a:close/>
                <a:moveTo>
                  <a:pt x="309563" y="87064"/>
                </a:moveTo>
                <a:lnTo>
                  <a:pt x="309563" y="226219"/>
                </a:lnTo>
                <a:cubicBezTo>
                  <a:pt x="309563" y="246013"/>
                  <a:pt x="325487" y="261938"/>
                  <a:pt x="345281" y="261938"/>
                </a:cubicBezTo>
                <a:lnTo>
                  <a:pt x="484436" y="261938"/>
                </a:lnTo>
                <a:lnTo>
                  <a:pt x="309563" y="87064"/>
                </a:lnTo>
                <a:close/>
                <a:moveTo>
                  <a:pt x="178594" y="381000"/>
                </a:moveTo>
                <a:cubicBezTo>
                  <a:pt x="158800" y="381000"/>
                  <a:pt x="142875" y="396925"/>
                  <a:pt x="142875" y="416719"/>
                </a:cubicBezTo>
                <a:cubicBezTo>
                  <a:pt x="142875" y="436513"/>
                  <a:pt x="158800" y="452438"/>
                  <a:pt x="178594" y="452438"/>
                </a:cubicBezTo>
                <a:lnTo>
                  <a:pt x="392906" y="452438"/>
                </a:lnTo>
                <a:cubicBezTo>
                  <a:pt x="412700" y="452438"/>
                  <a:pt x="428625" y="436513"/>
                  <a:pt x="428625" y="416719"/>
                </a:cubicBezTo>
                <a:cubicBezTo>
                  <a:pt x="428625" y="396925"/>
                  <a:pt x="412700" y="381000"/>
                  <a:pt x="392906" y="381000"/>
                </a:cubicBezTo>
                <a:lnTo>
                  <a:pt x="178594" y="381000"/>
                </a:lnTo>
                <a:close/>
                <a:moveTo>
                  <a:pt x="178594" y="523875"/>
                </a:moveTo>
                <a:cubicBezTo>
                  <a:pt x="158800" y="523875"/>
                  <a:pt x="142875" y="539800"/>
                  <a:pt x="142875" y="559594"/>
                </a:cubicBezTo>
                <a:cubicBezTo>
                  <a:pt x="142875" y="579388"/>
                  <a:pt x="158800" y="595313"/>
                  <a:pt x="178594" y="595313"/>
                </a:cubicBezTo>
                <a:lnTo>
                  <a:pt x="392906" y="595313"/>
                </a:lnTo>
                <a:cubicBezTo>
                  <a:pt x="412700" y="595313"/>
                  <a:pt x="428625" y="579388"/>
                  <a:pt x="428625" y="559594"/>
                </a:cubicBezTo>
                <a:cubicBezTo>
                  <a:pt x="428625" y="539800"/>
                  <a:pt x="412700" y="523875"/>
                  <a:pt x="392906" y="523875"/>
                </a:cubicBezTo>
                <a:lnTo>
                  <a:pt x="178594" y="523875"/>
                </a:ln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13" name="Text 10"/>
          <p:cNvSpPr/>
          <p:nvPr/>
        </p:nvSpPr>
        <p:spPr>
          <a:xfrm>
            <a:off x="8217165" y="3454400"/>
            <a:ext cx="3784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Логи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236215" y="3810000"/>
            <a:ext cx="3746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Loki, хранение 7 дней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254000" y="4470400"/>
            <a:ext cx="11684000" cy="711200"/>
          </a:xfrm>
          <a:custGeom>
            <a:avLst/>
            <a:gdLst/>
            <a:ahLst/>
            <a:cxnLst/>
            <a:rect l="l" t="t" r="r" b="b"/>
            <a:pathLst>
              <a:path w="11684000" h="7112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609598"/>
                </a:lnTo>
                <a:cubicBezTo>
                  <a:pt x="11684000" y="665711"/>
                  <a:pt x="11638511" y="711200"/>
                  <a:pt x="115823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6" name="Text 13"/>
          <p:cNvSpPr/>
          <p:nvPr/>
        </p:nvSpPr>
        <p:spPr>
          <a:xfrm>
            <a:off x="406400" y="4673600"/>
            <a:ext cx="1137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Настройте алерты на рост ошибок </a:t>
            </a:r>
            <a:r>
              <a:rPr lang="en-US" sz="1600" b="1" dirty="0">
                <a:solidFill>
                  <a:srgbClr val="004080"/>
                </a:solidFill>
                <a:highlight>
                  <a:srgbClr val="A8D0F5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5× за 5 мин </a:t>
            </a: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чтобы предотвратить каскадные отказы.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38974" y="1511300"/>
            <a:ext cx="8712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Заключение: чужой сбой — ваш урок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621764" y="2400300"/>
            <a:ext cx="414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Gnutella → DHT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621764" y="2755900"/>
            <a:ext cx="414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CORBA → Минимализм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621764" y="3111500"/>
            <a:ext cx="414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FAFNER → Дифференциация угроз</a:t>
            </a:r>
            <a:endParaRPr lang="en-US" sz="1600" dirty="0"/>
          </a:p>
        </p:txBody>
      </p:sp>
      <p:pic>
        <p:nvPicPr>
          <p:cNvPr id="7" name="Image 1" descr="https://kimi-web-img.moonshot.cn/img/img.freepik.com/f275e6a0a5908b3c9ce2f4e6b0e8d6fa8ab391c8.jp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003264" y="2324100"/>
            <a:ext cx="1219200" cy="1219200"/>
          </a:xfrm>
          <a:prstGeom prst="roundRect">
            <a:avLst>
              <a:gd name="adj" fmla="val 50000"/>
            </a:avLst>
          </a:prstGeom>
        </p:spPr>
      </p:pic>
      <p:sp>
        <p:nvSpPr>
          <p:cNvPr id="8" name="Text 4"/>
          <p:cNvSpPr/>
          <p:nvPr/>
        </p:nvSpPr>
        <p:spPr>
          <a:xfrm>
            <a:off x="7470114" y="2578100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I-WAY → Service-discovery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7470114" y="2933700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Legion → Локальность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254000" y="3949700"/>
            <a:ext cx="11684000" cy="0"/>
          </a:xfrm>
          <a:prstGeom prst="line">
            <a:avLst/>
          </a:prstGeom>
          <a:noFill/>
          <a:ln w="25400">
            <a:solidFill>
              <a:srgbClr val="A8D0F5"/>
            </a:solidFill>
            <a:prstDash val="solid"/>
            <a:headEnd type="none"/>
            <a:tailEnd type="none"/>
          </a:ln>
        </p:spPr>
      </p:sp>
      <p:sp>
        <p:nvSpPr>
          <p:cNvPr id="11" name="Text 7"/>
          <p:cNvSpPr/>
          <p:nvPr/>
        </p:nvSpPr>
        <p:spPr>
          <a:xfrm>
            <a:off x="196850" y="41783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Современные системы должны быть </a:t>
            </a: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fail-fast</a:t>
            </a: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loosely-coupled</a:t>
            </a: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observable</a:t>
            </a: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и </a:t>
            </a: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evolve-способными</a:t>
            </a: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203200" y="4737100"/>
            <a:ext cx="11785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«Распределённая система — это та, где сбой компьютера, о котором вы не знали, может сделать ваш собственный компьютер непригодным» </a:t>
            </a: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— Leslie Lamport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C824F2-258B-177A-1496-41E865CCA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D40900DB-AD76-828B-212C-30F5F1C0ABA8}"/>
              </a:ext>
            </a:extLst>
          </p:cNvPr>
          <p:cNvSpPr/>
          <p:nvPr/>
        </p:nvSpPr>
        <p:spPr>
          <a:xfrm>
            <a:off x="84322" y="21147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ru-RU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</a:rPr>
              <a:t>Рекомендации</a:t>
            </a:r>
            <a:endParaRPr lang="en-US" sz="3600" b="1" dirty="0">
              <a:solidFill>
                <a:srgbClr val="004080"/>
              </a:solidFill>
              <a:latin typeface="Noto Sans SC" pitchFamily="34" charset="0"/>
              <a:ea typeface="Noto Sans SC" pitchFamily="34" charset="-12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2F134-C235-4BB4-7BA5-A087A4461D2A}"/>
              </a:ext>
            </a:extLst>
          </p:cNvPr>
          <p:cNvSpPr txBox="1"/>
          <p:nvPr/>
        </p:nvSpPr>
        <p:spPr>
          <a:xfrm>
            <a:off x="-1" y="797189"/>
            <a:ext cx="1098343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i="1" dirty="0"/>
              <a:t>A Measurement Study of Gnutella Network</a:t>
            </a:r>
            <a:r>
              <a:rPr lang="en-US" dirty="0"/>
              <a:t> – University of Washington</a:t>
            </a:r>
            <a:br>
              <a:rPr lang="en-US" dirty="0"/>
            </a:br>
            <a:r>
              <a:rPr lang="en-US" dirty="0">
                <a:hlinkClick r:id="rId3"/>
              </a:rPr>
              <a:t>https://www.cs.washington.edu/homes/arvind/papers/gnutella.pdf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i="1" dirty="0"/>
              <a:t>Gnutella: Distributed Peer-to-Peer File Sharing System</a:t>
            </a:r>
            <a:r>
              <a:rPr lang="en-US" dirty="0"/>
              <a:t> – Stanford</a:t>
            </a:r>
            <a:br>
              <a:rPr lang="en-US" dirty="0"/>
            </a:br>
            <a:r>
              <a:rPr lang="en-US" dirty="0">
                <a:hlinkClick r:id="rId4"/>
              </a:rPr>
              <a:t>http://infolab.stanford.edu/~sitaram/cs244b-gnutella.pdf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i="1" dirty="0"/>
              <a:t>CORBA Performance Comparison Study – IEEE </a:t>
            </a:r>
            <a:r>
              <a:rPr lang="en-US" dirty="0">
                <a:hlinkClick r:id="rId5"/>
              </a:rPr>
              <a:t>https://ieeexplore.ieee.org/document/1022045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i="1" dirty="0"/>
              <a:t>Why CORBA Could Not Survive the Internet – Medium </a:t>
            </a:r>
            <a:r>
              <a:rPr lang="en-US" dirty="0">
                <a:hlinkClick r:id="rId6"/>
              </a:rPr>
              <a:t>https://medium.com/@jamesgpearce/why-corba-failed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i="1" dirty="0"/>
              <a:t>Performance Analysis of FAFNER Security Model – IEEE </a:t>
            </a:r>
            <a:r>
              <a:rPr lang="en-US" dirty="0">
                <a:hlinkClick r:id="rId7"/>
              </a:rPr>
              <a:t>https://ieeexplore.ieee.org/document/556324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i="1" dirty="0"/>
              <a:t>FAFNER Project Overview – Technion Archive, </a:t>
            </a:r>
            <a:r>
              <a:rPr lang="en-US" dirty="0">
                <a:hlinkClick r:id="rId8"/>
              </a:rPr>
              <a:t>https://www.cs.technion.ac.il/users/wwwb/cgi-bin/tr-get.cgi/2000/CS/CS-2000-15.pdf</a:t>
            </a:r>
            <a:endParaRPr lang="en-US" i="1" dirty="0"/>
          </a:p>
          <a:p>
            <a:pPr>
              <a:buFont typeface="+mj-lt"/>
              <a:buAutoNum type="arabicPeriod"/>
            </a:pPr>
            <a:r>
              <a:rPr lang="en-US" i="1" dirty="0"/>
              <a:t>Lessons Learned from I-WAY – IEEE </a:t>
            </a:r>
            <a:r>
              <a:rPr lang="en-US" dirty="0">
                <a:hlinkClick r:id="rId9"/>
              </a:rPr>
              <a:t>https://ieeexplore.ieee.org/document/478958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i="1" dirty="0"/>
              <a:t>I-WAY Retrospective: What Went Wrong – </a:t>
            </a:r>
            <a:r>
              <a:rPr lang="en-US" i="1" dirty="0" err="1"/>
              <a:t>HPCWire</a:t>
            </a:r>
            <a:r>
              <a:rPr lang="en-US" i="1" dirty="0"/>
              <a:t> </a:t>
            </a:r>
            <a:r>
              <a:rPr lang="en-US" dirty="0">
                <a:hlinkClick r:id="rId10"/>
              </a:rPr>
              <a:t>https://www.hpcwire.com/2003/11/20/i-way-retrospective/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i="1" dirty="0"/>
              <a:t>A Review of Legion OS – IEEE </a:t>
            </a:r>
            <a:r>
              <a:rPr lang="en-US" dirty="0">
                <a:hlinkClick r:id="rId11"/>
              </a:rPr>
              <a:t>https://ieeexplore.ieee.org/document/654978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i="1" dirty="0"/>
              <a:t>Legion: An Unrealistic Architecture Ahead of Its Time – Medium </a:t>
            </a:r>
            <a:r>
              <a:rPr lang="en-US" dirty="0">
                <a:hlinkClick r:id="rId12"/>
              </a:rPr>
              <a:t>https://medium.com/@dist_sys/legion-case-study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579508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b0.jpg"/>
          <p:cNvPicPr>
            <a:picLocks noChangeAspect="1"/>
          </p:cNvPicPr>
          <p:nvPr/>
        </p:nvPicPr>
        <p:blipFill>
          <a:blip r:embed="rId3"/>
          <a:srcRect l="6625" t="8858" r="11055" b="15857"/>
          <a:stretch/>
        </p:blipFill>
        <p:spPr>
          <a:xfrm rot="21600000">
            <a:off x="-21590" y="0"/>
            <a:ext cx="12213590" cy="6870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410" y="2516505"/>
            <a:ext cx="7026275" cy="15322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ru-RU" sz="88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спасибо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5:31-d2nf92p8bjvh7rlj0b5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190" y="1730375"/>
            <a:ext cx="6468110" cy="29845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863600" y="4641850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</p:sp>
      <p:sp>
        <p:nvSpPr>
          <p:cNvPr id="6" name="Text 2"/>
          <p:cNvSpPr/>
          <p:nvPr/>
        </p:nvSpPr>
        <p:spPr>
          <a:xfrm>
            <a:off x="863600" y="4641850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828675" y="4693920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Ахмед Амер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3519170" y="4641850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</p:sp>
      <p:sp>
        <p:nvSpPr>
          <p:cNvPr id="9" name="Text 5"/>
          <p:cNvSpPr/>
          <p:nvPr/>
        </p:nvSpPr>
        <p:spPr>
          <a:xfrm>
            <a:off x="3519170" y="4641850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3484245" y="4693920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23/11/2025</a:t>
            </a:r>
            <a:endParaRPr lang="en-US" sz="1600" dirty="0"/>
          </a:p>
        </p:txBody>
      </p:sp>
      <p:pic>
        <p:nvPicPr>
          <p:cNvPr id="11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7364095" y="1974850"/>
            <a:ext cx="4268470" cy="332359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1549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Gnutella: провал децентрализации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676400"/>
            <a:ext cx="76073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Gnutella: идеология vs. масштаб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895600"/>
            <a:ext cx="74803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Gnutella (2000) — первая полностью децентрализованная пиринговая сеть. Отказ от индекс-серверов сделал систему устойчивой, но привёл к катастрофическому росту трафика.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4013200"/>
            <a:ext cx="746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Запросы распространялись широковещательно до </a:t>
            </a:r>
            <a:r>
              <a:rPr lang="en-US" sz="14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 уровней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создавая шторм из </a:t>
            </a:r>
            <a:r>
              <a:rPr lang="en-US" sz="14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10,000+ дублированных сообщений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4673600"/>
            <a:ext cx="746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Отсутствие топологического контроля привело к тому, что </a:t>
            </a:r>
            <a:r>
              <a:rPr lang="en-US" sz="1400" dirty="0">
                <a:solidFill>
                  <a:srgbClr val="4A4A4A"/>
                </a:solidFill>
                <a:highlight>
                  <a:srgbClr val="A8D0F5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90% трафика — служебные сообщения 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а только 1% — полезные данные.</a:t>
            </a:r>
            <a:endParaRPr lang="en-US" sz="1600" dirty="0"/>
          </a:p>
        </p:txBody>
      </p:sp>
      <p:pic>
        <p:nvPicPr>
          <p:cNvPr id="7" name="Image 1" descr="https://kimi-web-img.moonshot.cn/img/socnetv.org/e745a7d8f5a29cb7a455047ef93c423937c6befd.png"/>
          <p:cNvPicPr>
            <a:picLocks noChangeAspect="1"/>
          </p:cNvPicPr>
          <p:nvPr/>
        </p:nvPicPr>
        <p:blipFill>
          <a:blip r:embed="rId4"/>
          <a:srcRect l="8116" r="8116"/>
          <a:stretch/>
        </p:blipFill>
        <p:spPr>
          <a:xfrm>
            <a:off x="8043334" y="1803400"/>
            <a:ext cx="3898900" cy="3251200"/>
          </a:xfrm>
          <a:prstGeom prst="roundRect">
            <a:avLst>
              <a:gd name="adj" fmla="val 3125"/>
            </a:avLst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4478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Анализ масштабируемости Gnutella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651000" y="2311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  <a:ln/>
        </p:spPr>
      </p:sp>
      <p:sp>
        <p:nvSpPr>
          <p:cNvPr id="5" name="Shape 2"/>
          <p:cNvSpPr/>
          <p:nvPr/>
        </p:nvSpPr>
        <p:spPr>
          <a:xfrm>
            <a:off x="19304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71438"/>
                </a:moveTo>
                <a:cubicBezTo>
                  <a:pt x="0" y="47774"/>
                  <a:pt x="19199" y="28575"/>
                  <a:pt x="42863" y="28575"/>
                </a:cubicBezTo>
                <a:lnTo>
                  <a:pt x="128588" y="28575"/>
                </a:lnTo>
                <a:cubicBezTo>
                  <a:pt x="152251" y="28575"/>
                  <a:pt x="171450" y="47774"/>
                  <a:pt x="171450" y="71438"/>
                </a:cubicBezTo>
                <a:lnTo>
                  <a:pt x="171450" y="85725"/>
                </a:lnTo>
                <a:lnTo>
                  <a:pt x="285750" y="85725"/>
                </a:lnTo>
                <a:lnTo>
                  <a:pt x="285750" y="71438"/>
                </a:lnTo>
                <a:cubicBezTo>
                  <a:pt x="285750" y="47774"/>
                  <a:pt x="304949" y="28575"/>
                  <a:pt x="328613" y="28575"/>
                </a:cubicBezTo>
                <a:lnTo>
                  <a:pt x="414338" y="28575"/>
                </a:lnTo>
                <a:cubicBezTo>
                  <a:pt x="438001" y="28575"/>
                  <a:pt x="457200" y="47774"/>
                  <a:pt x="457200" y="71438"/>
                </a:cubicBezTo>
                <a:lnTo>
                  <a:pt x="457200" y="157163"/>
                </a:lnTo>
                <a:cubicBezTo>
                  <a:pt x="457200" y="180826"/>
                  <a:pt x="438001" y="200025"/>
                  <a:pt x="414338" y="200025"/>
                </a:cubicBezTo>
                <a:lnTo>
                  <a:pt x="328613" y="200025"/>
                </a:lnTo>
                <a:cubicBezTo>
                  <a:pt x="304949" y="200025"/>
                  <a:pt x="285750" y="180826"/>
                  <a:pt x="285750" y="157163"/>
                </a:cubicBezTo>
                <a:lnTo>
                  <a:pt x="285750" y="142875"/>
                </a:lnTo>
                <a:lnTo>
                  <a:pt x="171450" y="142875"/>
                </a:lnTo>
                <a:lnTo>
                  <a:pt x="171450" y="157163"/>
                </a:lnTo>
                <a:cubicBezTo>
                  <a:pt x="171450" y="163681"/>
                  <a:pt x="169932" y="169932"/>
                  <a:pt x="167342" y="175468"/>
                </a:cubicBezTo>
                <a:lnTo>
                  <a:pt x="228600" y="257175"/>
                </a:lnTo>
                <a:lnTo>
                  <a:pt x="300038" y="257175"/>
                </a:lnTo>
                <a:cubicBezTo>
                  <a:pt x="323701" y="257175"/>
                  <a:pt x="342900" y="276374"/>
                  <a:pt x="342900" y="300038"/>
                </a:cubicBezTo>
                <a:lnTo>
                  <a:pt x="342900" y="385763"/>
                </a:lnTo>
                <a:cubicBezTo>
                  <a:pt x="342900" y="409426"/>
                  <a:pt x="323701" y="428625"/>
                  <a:pt x="300038" y="428625"/>
                </a:cubicBezTo>
                <a:lnTo>
                  <a:pt x="214313" y="428625"/>
                </a:lnTo>
                <a:cubicBezTo>
                  <a:pt x="190649" y="428625"/>
                  <a:pt x="171450" y="409426"/>
                  <a:pt x="171450" y="385763"/>
                </a:cubicBezTo>
                <a:lnTo>
                  <a:pt x="171450" y="300038"/>
                </a:lnTo>
                <a:cubicBezTo>
                  <a:pt x="171450" y="293519"/>
                  <a:pt x="172968" y="287268"/>
                  <a:pt x="175558" y="281732"/>
                </a:cubicBezTo>
                <a:lnTo>
                  <a:pt x="114300" y="200025"/>
                </a:lnTo>
                <a:lnTo>
                  <a:pt x="42863" y="200025"/>
                </a:lnTo>
                <a:cubicBezTo>
                  <a:pt x="19199" y="200025"/>
                  <a:pt x="0" y="180826"/>
                  <a:pt x="0" y="157163"/>
                </a:cubicBezTo>
                <a:lnTo>
                  <a:pt x="0" y="71438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6" name="Text 3"/>
          <p:cNvSpPr/>
          <p:nvPr/>
        </p:nvSpPr>
        <p:spPr>
          <a:xfrm>
            <a:off x="1167077" y="3429000"/>
            <a:ext cx="198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Закон Меткалфа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54050" y="37846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Рост узлов квадратично увеличивал нагрузку.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22700" y="2997200"/>
            <a:ext cx="914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88000" y="2311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  <a:ln/>
        </p:spPr>
      </p:sp>
      <p:sp>
        <p:nvSpPr>
          <p:cNvPr id="10" name="Shape 7"/>
          <p:cNvSpPr/>
          <p:nvPr/>
        </p:nvSpPr>
        <p:spPr>
          <a:xfrm>
            <a:off x="5867400" y="2590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71450" y="57150"/>
                </a:moveTo>
                <a:cubicBezTo>
                  <a:pt x="171450" y="41344"/>
                  <a:pt x="184219" y="28575"/>
                  <a:pt x="200025" y="28575"/>
                </a:cubicBezTo>
                <a:lnTo>
                  <a:pt x="257175" y="28575"/>
                </a:lnTo>
                <a:cubicBezTo>
                  <a:pt x="272981" y="28575"/>
                  <a:pt x="285750" y="41344"/>
                  <a:pt x="285750" y="57150"/>
                </a:cubicBezTo>
                <a:lnTo>
                  <a:pt x="285750" y="114300"/>
                </a:lnTo>
                <a:cubicBezTo>
                  <a:pt x="285750" y="130106"/>
                  <a:pt x="272981" y="142875"/>
                  <a:pt x="257175" y="142875"/>
                </a:cubicBezTo>
                <a:lnTo>
                  <a:pt x="250031" y="142875"/>
                </a:lnTo>
                <a:lnTo>
                  <a:pt x="250031" y="200025"/>
                </a:lnTo>
                <a:lnTo>
                  <a:pt x="357188" y="200025"/>
                </a:lnTo>
                <a:cubicBezTo>
                  <a:pt x="392728" y="200025"/>
                  <a:pt x="421481" y="228779"/>
                  <a:pt x="421481" y="264319"/>
                </a:cubicBezTo>
                <a:lnTo>
                  <a:pt x="421481" y="314325"/>
                </a:lnTo>
                <a:lnTo>
                  <a:pt x="428625" y="314325"/>
                </a:lnTo>
                <a:cubicBezTo>
                  <a:pt x="444431" y="314325"/>
                  <a:pt x="457200" y="327094"/>
                  <a:pt x="457200" y="342900"/>
                </a:cubicBezTo>
                <a:lnTo>
                  <a:pt x="457200" y="400050"/>
                </a:lnTo>
                <a:cubicBezTo>
                  <a:pt x="457200" y="415856"/>
                  <a:pt x="444431" y="428625"/>
                  <a:pt x="428625" y="428625"/>
                </a:cubicBezTo>
                <a:lnTo>
                  <a:pt x="371475" y="428625"/>
                </a:lnTo>
                <a:cubicBezTo>
                  <a:pt x="355669" y="428625"/>
                  <a:pt x="342900" y="415856"/>
                  <a:pt x="342900" y="400050"/>
                </a:cubicBezTo>
                <a:lnTo>
                  <a:pt x="342900" y="342900"/>
                </a:lnTo>
                <a:cubicBezTo>
                  <a:pt x="342900" y="327094"/>
                  <a:pt x="355669" y="314325"/>
                  <a:pt x="371475" y="314325"/>
                </a:cubicBezTo>
                <a:lnTo>
                  <a:pt x="378619" y="314325"/>
                </a:lnTo>
                <a:lnTo>
                  <a:pt x="378619" y="264319"/>
                </a:lnTo>
                <a:cubicBezTo>
                  <a:pt x="378619" y="252442"/>
                  <a:pt x="369064" y="242888"/>
                  <a:pt x="357188" y="242888"/>
                </a:cubicBezTo>
                <a:lnTo>
                  <a:pt x="250031" y="242888"/>
                </a:lnTo>
                <a:lnTo>
                  <a:pt x="250031" y="314325"/>
                </a:lnTo>
                <a:lnTo>
                  <a:pt x="257175" y="314325"/>
                </a:lnTo>
                <a:cubicBezTo>
                  <a:pt x="272981" y="314325"/>
                  <a:pt x="285750" y="327094"/>
                  <a:pt x="285750" y="342900"/>
                </a:cubicBezTo>
                <a:lnTo>
                  <a:pt x="285750" y="400050"/>
                </a:lnTo>
                <a:cubicBezTo>
                  <a:pt x="285750" y="415856"/>
                  <a:pt x="272981" y="428625"/>
                  <a:pt x="257175" y="428625"/>
                </a:cubicBezTo>
                <a:lnTo>
                  <a:pt x="200025" y="428625"/>
                </a:lnTo>
                <a:cubicBezTo>
                  <a:pt x="184219" y="428625"/>
                  <a:pt x="171450" y="415856"/>
                  <a:pt x="171450" y="400050"/>
                </a:cubicBezTo>
                <a:lnTo>
                  <a:pt x="171450" y="342900"/>
                </a:lnTo>
                <a:cubicBezTo>
                  <a:pt x="171450" y="327094"/>
                  <a:pt x="184219" y="314325"/>
                  <a:pt x="200025" y="314325"/>
                </a:cubicBezTo>
                <a:lnTo>
                  <a:pt x="207169" y="314325"/>
                </a:lnTo>
                <a:lnTo>
                  <a:pt x="207169" y="242888"/>
                </a:lnTo>
                <a:lnTo>
                  <a:pt x="100013" y="242888"/>
                </a:lnTo>
                <a:cubicBezTo>
                  <a:pt x="88136" y="242888"/>
                  <a:pt x="78581" y="252442"/>
                  <a:pt x="78581" y="264319"/>
                </a:cubicBezTo>
                <a:lnTo>
                  <a:pt x="78581" y="314325"/>
                </a:lnTo>
                <a:lnTo>
                  <a:pt x="85725" y="314325"/>
                </a:lnTo>
                <a:cubicBezTo>
                  <a:pt x="101531" y="314325"/>
                  <a:pt x="114300" y="327094"/>
                  <a:pt x="114300" y="342900"/>
                </a:cubicBezTo>
                <a:lnTo>
                  <a:pt x="114300" y="400050"/>
                </a:lnTo>
                <a:cubicBezTo>
                  <a:pt x="114300" y="415856"/>
                  <a:pt x="101531" y="428625"/>
                  <a:pt x="85725" y="428625"/>
                </a:cubicBezTo>
                <a:lnTo>
                  <a:pt x="28575" y="428625"/>
                </a:lnTo>
                <a:cubicBezTo>
                  <a:pt x="12769" y="428625"/>
                  <a:pt x="0" y="415856"/>
                  <a:pt x="0" y="400050"/>
                </a:cubicBezTo>
                <a:lnTo>
                  <a:pt x="0" y="342900"/>
                </a:lnTo>
                <a:cubicBezTo>
                  <a:pt x="0" y="327094"/>
                  <a:pt x="12769" y="314325"/>
                  <a:pt x="28575" y="314325"/>
                </a:cubicBezTo>
                <a:lnTo>
                  <a:pt x="35719" y="314325"/>
                </a:lnTo>
                <a:lnTo>
                  <a:pt x="35719" y="264319"/>
                </a:lnTo>
                <a:cubicBezTo>
                  <a:pt x="35719" y="228779"/>
                  <a:pt x="64472" y="200025"/>
                  <a:pt x="100013" y="200025"/>
                </a:cubicBezTo>
                <a:lnTo>
                  <a:pt x="207169" y="200025"/>
                </a:lnTo>
                <a:lnTo>
                  <a:pt x="207169" y="142875"/>
                </a:lnTo>
                <a:lnTo>
                  <a:pt x="200025" y="142875"/>
                </a:lnTo>
                <a:cubicBezTo>
                  <a:pt x="184219" y="142875"/>
                  <a:pt x="171450" y="130106"/>
                  <a:pt x="171450" y="114300"/>
                </a:cubicBezTo>
                <a:lnTo>
                  <a:pt x="171450" y="57150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1" name="Text 8"/>
          <p:cNvSpPr/>
          <p:nvPr/>
        </p:nvSpPr>
        <p:spPr>
          <a:xfrm>
            <a:off x="5120481" y="3429000"/>
            <a:ext cx="1955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Отсутствие DHT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591050" y="37846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Поиск был полным перебором, без структуры.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759700" y="2997200"/>
            <a:ext cx="914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9525000" y="2311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  <a:ln/>
        </p:spPr>
      </p:sp>
      <p:sp>
        <p:nvSpPr>
          <p:cNvPr id="15" name="Shape 12"/>
          <p:cNvSpPr/>
          <p:nvPr/>
        </p:nvSpPr>
        <p:spPr>
          <a:xfrm>
            <a:off x="9747250" y="2590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105549" y="55721"/>
                </a:moveTo>
                <a:cubicBezTo>
                  <a:pt x="90636" y="50721"/>
                  <a:pt x="82510" y="34469"/>
                  <a:pt x="87511" y="19556"/>
                </a:cubicBezTo>
                <a:cubicBezTo>
                  <a:pt x="92512" y="4643"/>
                  <a:pt x="108674" y="-3483"/>
                  <a:pt x="123676" y="1429"/>
                </a:cubicBezTo>
                <a:lnTo>
                  <a:pt x="224582" y="35094"/>
                </a:lnTo>
                <a:cubicBezTo>
                  <a:pt x="236994" y="14109"/>
                  <a:pt x="259943" y="0"/>
                  <a:pt x="286107" y="0"/>
                </a:cubicBezTo>
                <a:cubicBezTo>
                  <a:pt x="325576" y="0"/>
                  <a:pt x="357545" y="31968"/>
                  <a:pt x="357545" y="71438"/>
                </a:cubicBezTo>
                <a:cubicBezTo>
                  <a:pt x="357545" y="74116"/>
                  <a:pt x="357366" y="76706"/>
                  <a:pt x="357098" y="79296"/>
                </a:cubicBezTo>
                <a:lnTo>
                  <a:pt x="466576" y="115818"/>
                </a:lnTo>
                <a:cubicBezTo>
                  <a:pt x="481578" y="120819"/>
                  <a:pt x="489615" y="136981"/>
                  <a:pt x="484614" y="151983"/>
                </a:cubicBezTo>
                <a:cubicBezTo>
                  <a:pt x="479614" y="166985"/>
                  <a:pt x="463451" y="175022"/>
                  <a:pt x="448449" y="170021"/>
                </a:cubicBezTo>
                <a:lnTo>
                  <a:pt x="327452" y="129659"/>
                </a:lnTo>
                <a:cubicBezTo>
                  <a:pt x="323433" y="132517"/>
                  <a:pt x="319147" y="134928"/>
                  <a:pt x="314593" y="136981"/>
                </a:cubicBezTo>
                <a:lnTo>
                  <a:pt x="314593" y="428714"/>
                </a:lnTo>
                <a:cubicBezTo>
                  <a:pt x="314593" y="444520"/>
                  <a:pt x="301823" y="457289"/>
                  <a:pt x="286018" y="457289"/>
                </a:cubicBezTo>
                <a:lnTo>
                  <a:pt x="114568" y="457289"/>
                </a:lnTo>
                <a:cubicBezTo>
                  <a:pt x="98762" y="457289"/>
                  <a:pt x="85993" y="444520"/>
                  <a:pt x="85993" y="428714"/>
                </a:cubicBezTo>
                <a:cubicBezTo>
                  <a:pt x="85993" y="412909"/>
                  <a:pt x="98762" y="400139"/>
                  <a:pt x="114568" y="400139"/>
                </a:cubicBezTo>
                <a:lnTo>
                  <a:pt x="257443" y="400139"/>
                </a:lnTo>
                <a:lnTo>
                  <a:pt x="257443" y="136981"/>
                </a:lnTo>
                <a:cubicBezTo>
                  <a:pt x="238691" y="128766"/>
                  <a:pt x="224224" y="112871"/>
                  <a:pt x="217974" y="93226"/>
                </a:cubicBezTo>
                <a:lnTo>
                  <a:pt x="105549" y="55721"/>
                </a:lnTo>
                <a:close/>
                <a:moveTo>
                  <a:pt x="179308" y="257175"/>
                </a:moveTo>
                <a:lnTo>
                  <a:pt x="114568" y="146268"/>
                </a:lnTo>
                <a:lnTo>
                  <a:pt x="49917" y="257175"/>
                </a:lnTo>
                <a:lnTo>
                  <a:pt x="179308" y="257175"/>
                </a:lnTo>
                <a:close/>
                <a:moveTo>
                  <a:pt x="114657" y="342900"/>
                </a:moveTo>
                <a:cubicBezTo>
                  <a:pt x="58489" y="342900"/>
                  <a:pt x="11787" y="312539"/>
                  <a:pt x="2143" y="272445"/>
                </a:cubicBezTo>
                <a:cubicBezTo>
                  <a:pt x="-179" y="262622"/>
                  <a:pt x="3036" y="252532"/>
                  <a:pt x="8126" y="243780"/>
                </a:cubicBezTo>
                <a:lnTo>
                  <a:pt x="93137" y="98048"/>
                </a:lnTo>
                <a:cubicBezTo>
                  <a:pt x="97601" y="90368"/>
                  <a:pt x="105817" y="85725"/>
                  <a:pt x="114657" y="85725"/>
                </a:cubicBezTo>
                <a:cubicBezTo>
                  <a:pt x="123498" y="85725"/>
                  <a:pt x="131713" y="90458"/>
                  <a:pt x="136178" y="98048"/>
                </a:cubicBezTo>
                <a:lnTo>
                  <a:pt x="221188" y="243780"/>
                </a:lnTo>
                <a:cubicBezTo>
                  <a:pt x="226278" y="252532"/>
                  <a:pt x="229493" y="262622"/>
                  <a:pt x="227171" y="272445"/>
                </a:cubicBezTo>
                <a:cubicBezTo>
                  <a:pt x="217527" y="312450"/>
                  <a:pt x="170825" y="342900"/>
                  <a:pt x="114657" y="342900"/>
                </a:cubicBezTo>
                <a:close/>
                <a:moveTo>
                  <a:pt x="456486" y="260568"/>
                </a:moveTo>
                <a:lnTo>
                  <a:pt x="391835" y="371475"/>
                </a:lnTo>
                <a:lnTo>
                  <a:pt x="521226" y="371475"/>
                </a:lnTo>
                <a:lnTo>
                  <a:pt x="456575" y="260568"/>
                </a:lnTo>
                <a:close/>
                <a:moveTo>
                  <a:pt x="569000" y="386745"/>
                </a:moveTo>
                <a:cubicBezTo>
                  <a:pt x="559356" y="426839"/>
                  <a:pt x="512653" y="457200"/>
                  <a:pt x="456486" y="457200"/>
                </a:cubicBezTo>
                <a:cubicBezTo>
                  <a:pt x="400318" y="457200"/>
                  <a:pt x="353616" y="426839"/>
                  <a:pt x="343972" y="386745"/>
                </a:cubicBezTo>
                <a:cubicBezTo>
                  <a:pt x="341650" y="376922"/>
                  <a:pt x="344865" y="366832"/>
                  <a:pt x="349954" y="358080"/>
                </a:cubicBezTo>
                <a:lnTo>
                  <a:pt x="434965" y="212348"/>
                </a:lnTo>
                <a:cubicBezTo>
                  <a:pt x="439430" y="204668"/>
                  <a:pt x="447645" y="200025"/>
                  <a:pt x="456486" y="200025"/>
                </a:cubicBezTo>
                <a:cubicBezTo>
                  <a:pt x="465326" y="200025"/>
                  <a:pt x="473541" y="204758"/>
                  <a:pt x="478006" y="212348"/>
                </a:cubicBezTo>
                <a:lnTo>
                  <a:pt x="563017" y="358080"/>
                </a:lnTo>
                <a:cubicBezTo>
                  <a:pt x="568107" y="366832"/>
                  <a:pt x="571321" y="376922"/>
                  <a:pt x="569000" y="386745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6" name="Text 13"/>
          <p:cNvSpPr/>
          <p:nvPr/>
        </p:nvSpPr>
        <p:spPr>
          <a:xfrm>
            <a:off x="8796338" y="3429000"/>
            <a:ext cx="2476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Фиксированный TTL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528050" y="37846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TTL=7 создавал </a:t>
            </a:r>
            <a:r>
              <a:rPr lang="en-US" sz="14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10^4 дубликатов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254000" y="4800600"/>
            <a:ext cx="11684000" cy="609600"/>
          </a:xfrm>
          <a:custGeom>
            <a:avLst/>
            <a:gdLst/>
            <a:ahLst/>
            <a:cxnLst/>
            <a:rect l="l" t="t" r="r" b="b"/>
            <a:pathLst>
              <a:path w="11684000" h="6096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507998"/>
                </a:lnTo>
                <a:cubicBezTo>
                  <a:pt x="11684000" y="564111"/>
                  <a:pt x="11638511" y="609600"/>
                  <a:pt x="115823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BD5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9" name="Text 16"/>
          <p:cNvSpPr/>
          <p:nvPr/>
        </p:nvSpPr>
        <p:spPr>
          <a:xfrm>
            <a:off x="355600" y="4953000"/>
            <a:ext cx="1148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Итог: При 50,000 клиентов сеть коллапсировала, что вынудило клиентов отказаться от чистой Gnutella.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1549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CORBA: иллюзия универсальности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346200"/>
            <a:ext cx="57658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CORBA: монолит вместо гибкости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565400"/>
            <a:ext cx="563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CORBA 1.0 (1991) обещал универсальную совместимость через IDL, но </a:t>
            </a:r>
            <a:r>
              <a:rPr lang="en-US" sz="1600" dirty="0">
                <a:solidFill>
                  <a:srgbClr val="4A4A4A"/>
                </a:solidFill>
                <a:highlight>
                  <a:srgbClr val="A8D0F5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спецификация 800+ страниц 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породила хаос.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66700" y="37338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77788" y="0"/>
                </a:moveTo>
                <a:cubicBezTo>
                  <a:pt x="90046" y="0"/>
                  <a:pt x="100013" y="7466"/>
                  <a:pt x="100013" y="16669"/>
                </a:cubicBezTo>
                <a:cubicBezTo>
                  <a:pt x="100013" y="20280"/>
                  <a:pt x="98485" y="23614"/>
                  <a:pt x="95845" y="26357"/>
                </a:cubicBezTo>
                <a:cubicBezTo>
                  <a:pt x="93553" y="28754"/>
                  <a:pt x="91678" y="31671"/>
                  <a:pt x="91678" y="35004"/>
                </a:cubicBezTo>
                <a:cubicBezTo>
                  <a:pt x="91678" y="40213"/>
                  <a:pt x="95915" y="44450"/>
                  <a:pt x="101124" y="44450"/>
                </a:cubicBezTo>
                <a:lnTo>
                  <a:pt x="116681" y="44450"/>
                </a:lnTo>
                <a:cubicBezTo>
                  <a:pt x="125884" y="44450"/>
                  <a:pt x="133350" y="51916"/>
                  <a:pt x="133350" y="61119"/>
                </a:cubicBezTo>
                <a:lnTo>
                  <a:pt x="133350" y="76676"/>
                </a:lnTo>
                <a:cubicBezTo>
                  <a:pt x="133350" y="81885"/>
                  <a:pt x="137587" y="86122"/>
                  <a:pt x="142796" y="86122"/>
                </a:cubicBezTo>
                <a:cubicBezTo>
                  <a:pt x="146095" y="86122"/>
                  <a:pt x="149046" y="84247"/>
                  <a:pt x="151443" y="81955"/>
                </a:cubicBezTo>
                <a:cubicBezTo>
                  <a:pt x="154186" y="79350"/>
                  <a:pt x="157520" y="77788"/>
                  <a:pt x="161131" y="77788"/>
                </a:cubicBezTo>
                <a:cubicBezTo>
                  <a:pt x="170334" y="77788"/>
                  <a:pt x="177800" y="87754"/>
                  <a:pt x="177800" y="100013"/>
                </a:cubicBezTo>
                <a:cubicBezTo>
                  <a:pt x="177800" y="112271"/>
                  <a:pt x="170334" y="122238"/>
                  <a:pt x="161131" y="122238"/>
                </a:cubicBezTo>
                <a:cubicBezTo>
                  <a:pt x="157520" y="122238"/>
                  <a:pt x="154151" y="120710"/>
                  <a:pt x="151443" y="118070"/>
                </a:cubicBezTo>
                <a:cubicBezTo>
                  <a:pt x="149046" y="115778"/>
                  <a:pt x="146129" y="113903"/>
                  <a:pt x="142796" y="113903"/>
                </a:cubicBezTo>
                <a:cubicBezTo>
                  <a:pt x="137587" y="113903"/>
                  <a:pt x="133350" y="118140"/>
                  <a:pt x="133350" y="123349"/>
                </a:cubicBezTo>
                <a:lnTo>
                  <a:pt x="133350" y="161131"/>
                </a:lnTo>
                <a:cubicBezTo>
                  <a:pt x="133350" y="170334"/>
                  <a:pt x="125884" y="177800"/>
                  <a:pt x="116681" y="177800"/>
                </a:cubicBezTo>
                <a:lnTo>
                  <a:pt x="96957" y="177800"/>
                </a:lnTo>
                <a:cubicBezTo>
                  <a:pt x="92512" y="177800"/>
                  <a:pt x="88900" y="174188"/>
                  <a:pt x="88900" y="169743"/>
                </a:cubicBezTo>
                <a:cubicBezTo>
                  <a:pt x="88900" y="166549"/>
                  <a:pt x="90914" y="163736"/>
                  <a:pt x="93484" y="161826"/>
                </a:cubicBezTo>
                <a:cubicBezTo>
                  <a:pt x="97512" y="158805"/>
                  <a:pt x="100013" y="154637"/>
                  <a:pt x="100013" y="150019"/>
                </a:cubicBezTo>
                <a:cubicBezTo>
                  <a:pt x="100013" y="140816"/>
                  <a:pt x="90046" y="133350"/>
                  <a:pt x="77788" y="133350"/>
                </a:cubicBezTo>
                <a:cubicBezTo>
                  <a:pt x="65529" y="133350"/>
                  <a:pt x="55563" y="140816"/>
                  <a:pt x="55563" y="150019"/>
                </a:cubicBezTo>
                <a:cubicBezTo>
                  <a:pt x="55563" y="154637"/>
                  <a:pt x="58063" y="158805"/>
                  <a:pt x="62091" y="161826"/>
                </a:cubicBezTo>
                <a:cubicBezTo>
                  <a:pt x="64661" y="163736"/>
                  <a:pt x="66675" y="166514"/>
                  <a:pt x="66675" y="169743"/>
                </a:cubicBezTo>
                <a:cubicBezTo>
                  <a:pt x="66675" y="174188"/>
                  <a:pt x="63063" y="177800"/>
                  <a:pt x="58618" y="177800"/>
                </a:cubicBezTo>
                <a:lnTo>
                  <a:pt x="16669" y="177800"/>
                </a:lnTo>
                <a:cubicBezTo>
                  <a:pt x="7466" y="177800"/>
                  <a:pt x="0" y="170334"/>
                  <a:pt x="0" y="161131"/>
                </a:cubicBezTo>
                <a:lnTo>
                  <a:pt x="0" y="119182"/>
                </a:lnTo>
                <a:cubicBezTo>
                  <a:pt x="0" y="114737"/>
                  <a:pt x="3612" y="111125"/>
                  <a:pt x="8057" y="111125"/>
                </a:cubicBezTo>
                <a:cubicBezTo>
                  <a:pt x="11251" y="111125"/>
                  <a:pt x="14064" y="113139"/>
                  <a:pt x="15974" y="115709"/>
                </a:cubicBezTo>
                <a:cubicBezTo>
                  <a:pt x="18995" y="119737"/>
                  <a:pt x="23163" y="122238"/>
                  <a:pt x="27781" y="122238"/>
                </a:cubicBezTo>
                <a:cubicBezTo>
                  <a:pt x="36984" y="122238"/>
                  <a:pt x="44450" y="112271"/>
                  <a:pt x="44450" y="100013"/>
                </a:cubicBezTo>
                <a:cubicBezTo>
                  <a:pt x="44450" y="87754"/>
                  <a:pt x="36984" y="77788"/>
                  <a:pt x="27781" y="77788"/>
                </a:cubicBezTo>
                <a:cubicBezTo>
                  <a:pt x="23163" y="77788"/>
                  <a:pt x="18995" y="80288"/>
                  <a:pt x="15974" y="84316"/>
                </a:cubicBezTo>
                <a:cubicBezTo>
                  <a:pt x="14064" y="86886"/>
                  <a:pt x="11286" y="88900"/>
                  <a:pt x="8057" y="88900"/>
                </a:cubicBezTo>
                <a:cubicBezTo>
                  <a:pt x="3612" y="88900"/>
                  <a:pt x="0" y="85288"/>
                  <a:pt x="0" y="80843"/>
                </a:cubicBezTo>
                <a:lnTo>
                  <a:pt x="0" y="61119"/>
                </a:lnTo>
                <a:cubicBezTo>
                  <a:pt x="0" y="51916"/>
                  <a:pt x="7466" y="44450"/>
                  <a:pt x="16669" y="44450"/>
                </a:cubicBezTo>
                <a:lnTo>
                  <a:pt x="54451" y="44450"/>
                </a:lnTo>
                <a:cubicBezTo>
                  <a:pt x="59660" y="44450"/>
                  <a:pt x="63897" y="40213"/>
                  <a:pt x="63897" y="35004"/>
                </a:cubicBezTo>
                <a:cubicBezTo>
                  <a:pt x="63897" y="31705"/>
                  <a:pt x="62022" y="28754"/>
                  <a:pt x="59730" y="26357"/>
                </a:cubicBezTo>
                <a:cubicBezTo>
                  <a:pt x="57125" y="23614"/>
                  <a:pt x="55563" y="20280"/>
                  <a:pt x="55563" y="16669"/>
                </a:cubicBezTo>
                <a:cubicBezTo>
                  <a:pt x="55563" y="7466"/>
                  <a:pt x="65529" y="0"/>
                  <a:pt x="77788" y="0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6" name="Text 3"/>
          <p:cNvSpPr/>
          <p:nvPr/>
        </p:nvSpPr>
        <p:spPr>
          <a:xfrm>
            <a:off x="613040" y="3683000"/>
            <a:ext cx="5270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«Версионный ад»: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клиент Orbix не мог вызвать сервер VisiBroker.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54000" y="43942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0739" y="1806"/>
                </a:moveTo>
                <a:cubicBezTo>
                  <a:pt x="85914" y="-590"/>
                  <a:pt x="91886" y="-590"/>
                  <a:pt x="97061" y="1806"/>
                </a:cubicBezTo>
                <a:lnTo>
                  <a:pt x="172973" y="36880"/>
                </a:lnTo>
                <a:cubicBezTo>
                  <a:pt x="175925" y="38234"/>
                  <a:pt x="177800" y="41186"/>
                  <a:pt x="177800" y="44450"/>
                </a:cubicBezTo>
                <a:cubicBezTo>
                  <a:pt x="177800" y="47714"/>
                  <a:pt x="175925" y="50666"/>
                  <a:pt x="172973" y="52020"/>
                </a:cubicBezTo>
                <a:lnTo>
                  <a:pt x="97061" y="87094"/>
                </a:lnTo>
                <a:cubicBezTo>
                  <a:pt x="91886" y="89490"/>
                  <a:pt x="85914" y="89490"/>
                  <a:pt x="80739" y="87094"/>
                </a:cubicBezTo>
                <a:lnTo>
                  <a:pt x="4827" y="52020"/>
                </a:lnTo>
                <a:cubicBezTo>
                  <a:pt x="1875" y="50631"/>
                  <a:pt x="0" y="47680"/>
                  <a:pt x="0" y="44450"/>
                </a:cubicBezTo>
                <a:cubicBezTo>
                  <a:pt x="0" y="41220"/>
                  <a:pt x="1875" y="38234"/>
                  <a:pt x="4827" y="36880"/>
                </a:cubicBezTo>
                <a:lnTo>
                  <a:pt x="80739" y="1806"/>
                </a:lnTo>
                <a:close/>
                <a:moveTo>
                  <a:pt x="16703" y="75843"/>
                </a:moveTo>
                <a:lnTo>
                  <a:pt x="73759" y="102200"/>
                </a:lnTo>
                <a:cubicBezTo>
                  <a:pt x="83378" y="106645"/>
                  <a:pt x="94456" y="106645"/>
                  <a:pt x="104076" y="102200"/>
                </a:cubicBezTo>
                <a:lnTo>
                  <a:pt x="161131" y="75843"/>
                </a:lnTo>
                <a:lnTo>
                  <a:pt x="172973" y="81330"/>
                </a:lnTo>
                <a:cubicBezTo>
                  <a:pt x="175925" y="82684"/>
                  <a:pt x="177800" y="85636"/>
                  <a:pt x="177800" y="88900"/>
                </a:cubicBezTo>
                <a:cubicBezTo>
                  <a:pt x="177800" y="92164"/>
                  <a:pt x="175925" y="95116"/>
                  <a:pt x="172973" y="96470"/>
                </a:cubicBezTo>
                <a:lnTo>
                  <a:pt x="97061" y="131544"/>
                </a:lnTo>
                <a:cubicBezTo>
                  <a:pt x="91886" y="133940"/>
                  <a:pt x="85914" y="133940"/>
                  <a:pt x="80739" y="131544"/>
                </a:cubicBezTo>
                <a:lnTo>
                  <a:pt x="4827" y="96470"/>
                </a:lnTo>
                <a:cubicBezTo>
                  <a:pt x="1875" y="95081"/>
                  <a:pt x="0" y="92130"/>
                  <a:pt x="0" y="88900"/>
                </a:cubicBezTo>
                <a:cubicBezTo>
                  <a:pt x="0" y="85670"/>
                  <a:pt x="1875" y="82684"/>
                  <a:pt x="4827" y="81330"/>
                </a:cubicBezTo>
                <a:lnTo>
                  <a:pt x="16669" y="75843"/>
                </a:lnTo>
                <a:close/>
                <a:moveTo>
                  <a:pt x="4827" y="125780"/>
                </a:moveTo>
                <a:lnTo>
                  <a:pt x="16669" y="120293"/>
                </a:lnTo>
                <a:lnTo>
                  <a:pt x="73724" y="146650"/>
                </a:lnTo>
                <a:cubicBezTo>
                  <a:pt x="83344" y="151095"/>
                  <a:pt x="94422" y="151095"/>
                  <a:pt x="104041" y="146650"/>
                </a:cubicBezTo>
                <a:lnTo>
                  <a:pt x="161097" y="120293"/>
                </a:lnTo>
                <a:lnTo>
                  <a:pt x="172938" y="125780"/>
                </a:lnTo>
                <a:cubicBezTo>
                  <a:pt x="175890" y="127134"/>
                  <a:pt x="177765" y="130086"/>
                  <a:pt x="177765" y="133350"/>
                </a:cubicBezTo>
                <a:cubicBezTo>
                  <a:pt x="177765" y="136614"/>
                  <a:pt x="175890" y="139566"/>
                  <a:pt x="172938" y="140920"/>
                </a:cubicBezTo>
                <a:lnTo>
                  <a:pt x="97026" y="175994"/>
                </a:lnTo>
                <a:cubicBezTo>
                  <a:pt x="91852" y="178390"/>
                  <a:pt x="85879" y="178390"/>
                  <a:pt x="80705" y="175994"/>
                </a:cubicBezTo>
                <a:lnTo>
                  <a:pt x="4827" y="140920"/>
                </a:lnTo>
                <a:cubicBezTo>
                  <a:pt x="1875" y="139531"/>
                  <a:pt x="0" y="136580"/>
                  <a:pt x="0" y="133350"/>
                </a:cubicBezTo>
                <a:cubicBezTo>
                  <a:pt x="0" y="130120"/>
                  <a:pt x="1875" y="127134"/>
                  <a:pt x="4827" y="125780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8" name="Text 5"/>
          <p:cNvSpPr/>
          <p:nvPr/>
        </p:nvSpPr>
        <p:spPr>
          <a:xfrm>
            <a:off x="586714" y="4343400"/>
            <a:ext cx="5295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Фрагментация: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50+ дополнений OMG, но вендоры внедряли подмножество.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47650" y="50546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885" y="79350"/>
                </a:moveTo>
                <a:cubicBezTo>
                  <a:pt x="27503" y="47054"/>
                  <a:pt x="55319" y="22225"/>
                  <a:pt x="88900" y="22225"/>
                </a:cubicBezTo>
                <a:cubicBezTo>
                  <a:pt x="107305" y="22225"/>
                  <a:pt x="123974" y="29691"/>
                  <a:pt x="136059" y="41741"/>
                </a:cubicBezTo>
                <a:cubicBezTo>
                  <a:pt x="136128" y="41811"/>
                  <a:pt x="136198" y="41880"/>
                  <a:pt x="136267" y="41950"/>
                </a:cubicBezTo>
                <a:lnTo>
                  <a:pt x="138906" y="44450"/>
                </a:lnTo>
                <a:lnTo>
                  <a:pt x="122272" y="44450"/>
                </a:lnTo>
                <a:cubicBezTo>
                  <a:pt x="116126" y="44450"/>
                  <a:pt x="111160" y="49416"/>
                  <a:pt x="111160" y="55563"/>
                </a:cubicBezTo>
                <a:cubicBezTo>
                  <a:pt x="111160" y="61709"/>
                  <a:pt x="116126" y="66675"/>
                  <a:pt x="122272" y="66675"/>
                </a:cubicBezTo>
                <a:lnTo>
                  <a:pt x="166722" y="66675"/>
                </a:lnTo>
                <a:cubicBezTo>
                  <a:pt x="172869" y="66675"/>
                  <a:pt x="177835" y="61709"/>
                  <a:pt x="177835" y="55563"/>
                </a:cubicBezTo>
                <a:lnTo>
                  <a:pt x="177835" y="11112"/>
                </a:lnTo>
                <a:cubicBezTo>
                  <a:pt x="177835" y="4966"/>
                  <a:pt x="172869" y="0"/>
                  <a:pt x="166722" y="0"/>
                </a:cubicBezTo>
                <a:cubicBezTo>
                  <a:pt x="160576" y="0"/>
                  <a:pt x="155610" y="4966"/>
                  <a:pt x="155610" y="11112"/>
                </a:cubicBezTo>
                <a:lnTo>
                  <a:pt x="155610" y="29656"/>
                </a:lnTo>
                <a:lnTo>
                  <a:pt x="151686" y="25941"/>
                </a:lnTo>
                <a:cubicBezTo>
                  <a:pt x="135607" y="9932"/>
                  <a:pt x="113382" y="0"/>
                  <a:pt x="88900" y="0"/>
                </a:cubicBezTo>
                <a:cubicBezTo>
                  <a:pt x="44103" y="0"/>
                  <a:pt x="7049" y="33129"/>
                  <a:pt x="903" y="76225"/>
                </a:cubicBezTo>
                <a:cubicBezTo>
                  <a:pt x="35" y="82302"/>
                  <a:pt x="4237" y="87928"/>
                  <a:pt x="10314" y="88796"/>
                </a:cubicBezTo>
                <a:cubicBezTo>
                  <a:pt x="16391" y="89664"/>
                  <a:pt x="22017" y="85427"/>
                  <a:pt x="22885" y="79385"/>
                </a:cubicBezTo>
                <a:close/>
                <a:moveTo>
                  <a:pt x="176897" y="101575"/>
                </a:moveTo>
                <a:cubicBezTo>
                  <a:pt x="177765" y="95498"/>
                  <a:pt x="173529" y="89872"/>
                  <a:pt x="167486" y="89004"/>
                </a:cubicBezTo>
                <a:cubicBezTo>
                  <a:pt x="161444" y="88136"/>
                  <a:pt x="155783" y="92373"/>
                  <a:pt x="154915" y="98415"/>
                </a:cubicBezTo>
                <a:cubicBezTo>
                  <a:pt x="150297" y="130711"/>
                  <a:pt x="122481" y="155540"/>
                  <a:pt x="88900" y="155540"/>
                </a:cubicBezTo>
                <a:cubicBezTo>
                  <a:pt x="70495" y="155540"/>
                  <a:pt x="53826" y="148074"/>
                  <a:pt x="41741" y="136024"/>
                </a:cubicBezTo>
                <a:cubicBezTo>
                  <a:pt x="41672" y="135954"/>
                  <a:pt x="41602" y="135885"/>
                  <a:pt x="41533" y="135816"/>
                </a:cubicBezTo>
                <a:lnTo>
                  <a:pt x="38894" y="133315"/>
                </a:lnTo>
                <a:lnTo>
                  <a:pt x="55528" y="133315"/>
                </a:lnTo>
                <a:cubicBezTo>
                  <a:pt x="61674" y="133315"/>
                  <a:pt x="66640" y="128349"/>
                  <a:pt x="66640" y="122203"/>
                </a:cubicBezTo>
                <a:cubicBezTo>
                  <a:pt x="66640" y="116056"/>
                  <a:pt x="61674" y="111090"/>
                  <a:pt x="55528" y="111090"/>
                </a:cubicBezTo>
                <a:lnTo>
                  <a:pt x="11112" y="111125"/>
                </a:lnTo>
                <a:cubicBezTo>
                  <a:pt x="8161" y="111125"/>
                  <a:pt x="5313" y="112306"/>
                  <a:pt x="3230" y="114424"/>
                </a:cubicBezTo>
                <a:cubicBezTo>
                  <a:pt x="1146" y="116542"/>
                  <a:pt x="-35" y="119355"/>
                  <a:pt x="0" y="122342"/>
                </a:cubicBezTo>
                <a:lnTo>
                  <a:pt x="347" y="166444"/>
                </a:lnTo>
                <a:cubicBezTo>
                  <a:pt x="382" y="172591"/>
                  <a:pt x="5417" y="177522"/>
                  <a:pt x="11564" y="177453"/>
                </a:cubicBezTo>
                <a:cubicBezTo>
                  <a:pt x="17711" y="177383"/>
                  <a:pt x="22642" y="172383"/>
                  <a:pt x="22572" y="166236"/>
                </a:cubicBezTo>
                <a:lnTo>
                  <a:pt x="22433" y="148352"/>
                </a:lnTo>
                <a:lnTo>
                  <a:pt x="26149" y="151859"/>
                </a:lnTo>
                <a:cubicBezTo>
                  <a:pt x="42228" y="167868"/>
                  <a:pt x="64418" y="177800"/>
                  <a:pt x="88900" y="177800"/>
                </a:cubicBezTo>
                <a:cubicBezTo>
                  <a:pt x="133697" y="177800"/>
                  <a:pt x="170751" y="144671"/>
                  <a:pt x="176897" y="101575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10" name="Text 7"/>
          <p:cNvSpPr/>
          <p:nvPr/>
        </p:nvSpPr>
        <p:spPr>
          <a:xfrm>
            <a:off x="570442" y="5003800"/>
            <a:ext cx="530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Миф о переносимости: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перенос приложения между ORB требовал переписывания.</a:t>
            </a:r>
            <a:endParaRPr lang="en-US" sz="1600" dirty="0"/>
          </a:p>
        </p:txBody>
      </p:sp>
      <p:pic>
        <p:nvPicPr>
          <p:cNvPr id="11" name="Image 1" descr="https://kimi-web-img.moonshot.cn/img/www.yucentech.com/2e3eafa6006df2dd39b4b707b6ecd7851aa09374.png"/>
          <p:cNvPicPr>
            <a:picLocks noChangeAspect="1"/>
          </p:cNvPicPr>
          <p:nvPr/>
        </p:nvPicPr>
        <p:blipFill>
          <a:blip r:embed="rId4"/>
          <a:srcRect t="23948" b="23948"/>
          <a:stretch/>
        </p:blipFill>
        <p:spPr>
          <a:xfrm>
            <a:off x="6096000" y="1397000"/>
            <a:ext cx="5842000" cy="4064000"/>
          </a:xfrm>
          <a:prstGeom prst="roundRect">
            <a:avLst>
              <a:gd name="adj" fmla="val 3750"/>
            </a:avLst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676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Факторы смерти CORBA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540000"/>
            <a:ext cx="3695700" cy="2641600"/>
          </a:xfrm>
          <a:custGeom>
            <a:avLst/>
            <a:gdLst/>
            <a:ahLst/>
            <a:cxnLst/>
            <a:rect l="l" t="t" r="r" b="b"/>
            <a:pathLst>
              <a:path w="3695700" h="2641600">
                <a:moveTo>
                  <a:pt x="101596" y="0"/>
                </a:moveTo>
                <a:lnTo>
                  <a:pt x="3594104" y="0"/>
                </a:lnTo>
                <a:cubicBezTo>
                  <a:pt x="3650214" y="0"/>
                  <a:pt x="3695700" y="45486"/>
                  <a:pt x="3695700" y="101596"/>
                </a:cubicBezTo>
                <a:lnTo>
                  <a:pt x="3695700" y="2540004"/>
                </a:lnTo>
                <a:cubicBezTo>
                  <a:pt x="3695700" y="2596114"/>
                  <a:pt x="3650214" y="2641600"/>
                  <a:pt x="35941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718733" y="27432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495181" y="250627"/>
                </a:moveTo>
                <a:cubicBezTo>
                  <a:pt x="509707" y="246698"/>
                  <a:pt x="524947" y="253603"/>
                  <a:pt x="531495" y="267057"/>
                </a:cubicBezTo>
                <a:lnTo>
                  <a:pt x="553641" y="311825"/>
                </a:lnTo>
                <a:cubicBezTo>
                  <a:pt x="565904" y="313492"/>
                  <a:pt x="577929" y="316825"/>
                  <a:pt x="589240" y="321469"/>
                </a:cubicBezTo>
                <a:lnTo>
                  <a:pt x="630912" y="293727"/>
                </a:lnTo>
                <a:cubicBezTo>
                  <a:pt x="643414" y="285393"/>
                  <a:pt x="659963" y="287060"/>
                  <a:pt x="670560" y="297656"/>
                </a:cubicBezTo>
                <a:lnTo>
                  <a:pt x="693420" y="320516"/>
                </a:lnTo>
                <a:cubicBezTo>
                  <a:pt x="704017" y="331113"/>
                  <a:pt x="705683" y="347782"/>
                  <a:pt x="697349" y="360164"/>
                </a:cubicBezTo>
                <a:lnTo>
                  <a:pt x="669608" y="401717"/>
                </a:lnTo>
                <a:cubicBezTo>
                  <a:pt x="671870" y="407313"/>
                  <a:pt x="673894" y="413147"/>
                  <a:pt x="675561" y="419219"/>
                </a:cubicBezTo>
                <a:cubicBezTo>
                  <a:pt x="677228" y="425291"/>
                  <a:pt x="678299" y="431244"/>
                  <a:pt x="679133" y="437317"/>
                </a:cubicBezTo>
                <a:lnTo>
                  <a:pt x="724019" y="459462"/>
                </a:lnTo>
                <a:cubicBezTo>
                  <a:pt x="737473" y="466130"/>
                  <a:pt x="744379" y="481370"/>
                  <a:pt x="740450" y="495776"/>
                </a:cubicBezTo>
                <a:lnTo>
                  <a:pt x="732115" y="526971"/>
                </a:lnTo>
                <a:cubicBezTo>
                  <a:pt x="728186" y="541377"/>
                  <a:pt x="714732" y="551140"/>
                  <a:pt x="699730" y="550188"/>
                </a:cubicBezTo>
                <a:lnTo>
                  <a:pt x="649724" y="546973"/>
                </a:lnTo>
                <a:cubicBezTo>
                  <a:pt x="642223" y="556617"/>
                  <a:pt x="633532" y="565547"/>
                  <a:pt x="623649" y="573167"/>
                </a:cubicBezTo>
                <a:lnTo>
                  <a:pt x="626864" y="623054"/>
                </a:lnTo>
                <a:cubicBezTo>
                  <a:pt x="627817" y="638056"/>
                  <a:pt x="618053" y="651629"/>
                  <a:pt x="603647" y="655439"/>
                </a:cubicBezTo>
                <a:lnTo>
                  <a:pt x="572453" y="663773"/>
                </a:lnTo>
                <a:cubicBezTo>
                  <a:pt x="557927" y="667702"/>
                  <a:pt x="542806" y="660797"/>
                  <a:pt x="536138" y="647343"/>
                </a:cubicBezTo>
                <a:lnTo>
                  <a:pt x="513993" y="602575"/>
                </a:lnTo>
                <a:cubicBezTo>
                  <a:pt x="501729" y="600908"/>
                  <a:pt x="489704" y="597575"/>
                  <a:pt x="478393" y="592931"/>
                </a:cubicBezTo>
                <a:lnTo>
                  <a:pt x="436721" y="620673"/>
                </a:lnTo>
                <a:cubicBezTo>
                  <a:pt x="424220" y="629007"/>
                  <a:pt x="407670" y="627340"/>
                  <a:pt x="397073" y="616744"/>
                </a:cubicBezTo>
                <a:lnTo>
                  <a:pt x="374213" y="593884"/>
                </a:lnTo>
                <a:cubicBezTo>
                  <a:pt x="363617" y="583287"/>
                  <a:pt x="361950" y="566738"/>
                  <a:pt x="370284" y="554236"/>
                </a:cubicBezTo>
                <a:lnTo>
                  <a:pt x="398026" y="512564"/>
                </a:lnTo>
                <a:cubicBezTo>
                  <a:pt x="395764" y="506968"/>
                  <a:pt x="393740" y="501134"/>
                  <a:pt x="392073" y="495062"/>
                </a:cubicBezTo>
                <a:cubicBezTo>
                  <a:pt x="390406" y="488990"/>
                  <a:pt x="389334" y="482918"/>
                  <a:pt x="388501" y="476964"/>
                </a:cubicBezTo>
                <a:lnTo>
                  <a:pt x="343614" y="454819"/>
                </a:lnTo>
                <a:cubicBezTo>
                  <a:pt x="330160" y="448151"/>
                  <a:pt x="323374" y="432911"/>
                  <a:pt x="327184" y="418505"/>
                </a:cubicBezTo>
                <a:lnTo>
                  <a:pt x="335518" y="387310"/>
                </a:lnTo>
                <a:cubicBezTo>
                  <a:pt x="339447" y="372904"/>
                  <a:pt x="352901" y="363141"/>
                  <a:pt x="367903" y="364093"/>
                </a:cubicBezTo>
                <a:lnTo>
                  <a:pt x="417790" y="367308"/>
                </a:lnTo>
                <a:cubicBezTo>
                  <a:pt x="425291" y="357664"/>
                  <a:pt x="433983" y="348734"/>
                  <a:pt x="443865" y="341114"/>
                </a:cubicBezTo>
                <a:lnTo>
                  <a:pt x="440650" y="291346"/>
                </a:lnTo>
                <a:cubicBezTo>
                  <a:pt x="439698" y="276344"/>
                  <a:pt x="449461" y="262771"/>
                  <a:pt x="463867" y="258961"/>
                </a:cubicBezTo>
                <a:lnTo>
                  <a:pt x="495062" y="250627"/>
                </a:lnTo>
                <a:close/>
                <a:moveTo>
                  <a:pt x="533876" y="404813"/>
                </a:moveTo>
                <a:cubicBezTo>
                  <a:pt x="504963" y="404845"/>
                  <a:pt x="481515" y="428346"/>
                  <a:pt x="481548" y="457260"/>
                </a:cubicBezTo>
                <a:cubicBezTo>
                  <a:pt x="481581" y="486173"/>
                  <a:pt x="505082" y="509620"/>
                  <a:pt x="533995" y="509588"/>
                </a:cubicBezTo>
                <a:cubicBezTo>
                  <a:pt x="562909" y="509555"/>
                  <a:pt x="586356" y="486054"/>
                  <a:pt x="586323" y="457140"/>
                </a:cubicBezTo>
                <a:cubicBezTo>
                  <a:pt x="586290" y="428227"/>
                  <a:pt x="562790" y="404780"/>
                  <a:pt x="533876" y="404813"/>
                </a:cubicBezTo>
                <a:close/>
                <a:moveTo>
                  <a:pt x="267772" y="-54173"/>
                </a:moveTo>
                <a:lnTo>
                  <a:pt x="298966" y="-45839"/>
                </a:lnTo>
                <a:cubicBezTo>
                  <a:pt x="313373" y="-41910"/>
                  <a:pt x="323136" y="-28337"/>
                  <a:pt x="322183" y="-13454"/>
                </a:cubicBezTo>
                <a:lnTo>
                  <a:pt x="318968" y="36314"/>
                </a:lnTo>
                <a:cubicBezTo>
                  <a:pt x="328851" y="43934"/>
                  <a:pt x="337542" y="52745"/>
                  <a:pt x="345043" y="62508"/>
                </a:cubicBezTo>
                <a:lnTo>
                  <a:pt x="395049" y="59293"/>
                </a:lnTo>
                <a:cubicBezTo>
                  <a:pt x="409932" y="58341"/>
                  <a:pt x="423505" y="68104"/>
                  <a:pt x="427434" y="82510"/>
                </a:cubicBezTo>
                <a:lnTo>
                  <a:pt x="435769" y="113705"/>
                </a:lnTo>
                <a:cubicBezTo>
                  <a:pt x="439579" y="128111"/>
                  <a:pt x="432792" y="143351"/>
                  <a:pt x="419338" y="150019"/>
                </a:cubicBezTo>
                <a:lnTo>
                  <a:pt x="374452" y="172164"/>
                </a:lnTo>
                <a:cubicBezTo>
                  <a:pt x="373618" y="178237"/>
                  <a:pt x="372428" y="184309"/>
                  <a:pt x="370880" y="190262"/>
                </a:cubicBezTo>
                <a:cubicBezTo>
                  <a:pt x="369332" y="196215"/>
                  <a:pt x="367189" y="202168"/>
                  <a:pt x="364927" y="207764"/>
                </a:cubicBezTo>
                <a:lnTo>
                  <a:pt x="392668" y="249436"/>
                </a:lnTo>
                <a:cubicBezTo>
                  <a:pt x="401003" y="261937"/>
                  <a:pt x="399336" y="278487"/>
                  <a:pt x="388739" y="289084"/>
                </a:cubicBezTo>
                <a:lnTo>
                  <a:pt x="365879" y="311944"/>
                </a:lnTo>
                <a:cubicBezTo>
                  <a:pt x="355283" y="322540"/>
                  <a:pt x="338733" y="324207"/>
                  <a:pt x="326231" y="315873"/>
                </a:cubicBezTo>
                <a:lnTo>
                  <a:pt x="284559" y="288131"/>
                </a:lnTo>
                <a:cubicBezTo>
                  <a:pt x="273248" y="292775"/>
                  <a:pt x="261223" y="296108"/>
                  <a:pt x="248960" y="297775"/>
                </a:cubicBezTo>
                <a:lnTo>
                  <a:pt x="226814" y="342543"/>
                </a:lnTo>
                <a:cubicBezTo>
                  <a:pt x="220147" y="355997"/>
                  <a:pt x="204907" y="362783"/>
                  <a:pt x="190500" y="358973"/>
                </a:cubicBezTo>
                <a:lnTo>
                  <a:pt x="159306" y="350639"/>
                </a:lnTo>
                <a:cubicBezTo>
                  <a:pt x="144780" y="346710"/>
                  <a:pt x="135136" y="333137"/>
                  <a:pt x="136088" y="318254"/>
                </a:cubicBezTo>
                <a:lnTo>
                  <a:pt x="139303" y="268367"/>
                </a:lnTo>
                <a:cubicBezTo>
                  <a:pt x="129421" y="260747"/>
                  <a:pt x="120729" y="251936"/>
                  <a:pt x="113228" y="242173"/>
                </a:cubicBezTo>
                <a:lnTo>
                  <a:pt x="63222" y="245388"/>
                </a:lnTo>
                <a:cubicBezTo>
                  <a:pt x="48339" y="246340"/>
                  <a:pt x="34766" y="236577"/>
                  <a:pt x="30837" y="222171"/>
                </a:cubicBezTo>
                <a:lnTo>
                  <a:pt x="22503" y="190976"/>
                </a:lnTo>
                <a:cubicBezTo>
                  <a:pt x="18693" y="176570"/>
                  <a:pt x="25479" y="161330"/>
                  <a:pt x="38933" y="154662"/>
                </a:cubicBezTo>
                <a:lnTo>
                  <a:pt x="83820" y="132517"/>
                </a:lnTo>
                <a:cubicBezTo>
                  <a:pt x="84653" y="126444"/>
                  <a:pt x="85844" y="120491"/>
                  <a:pt x="87392" y="114419"/>
                </a:cubicBezTo>
                <a:cubicBezTo>
                  <a:pt x="89059" y="108347"/>
                  <a:pt x="90964" y="102513"/>
                  <a:pt x="93345" y="96917"/>
                </a:cubicBezTo>
                <a:lnTo>
                  <a:pt x="65603" y="55364"/>
                </a:lnTo>
                <a:cubicBezTo>
                  <a:pt x="57269" y="42863"/>
                  <a:pt x="58936" y="26313"/>
                  <a:pt x="69533" y="15716"/>
                </a:cubicBezTo>
                <a:lnTo>
                  <a:pt x="92393" y="-7144"/>
                </a:lnTo>
                <a:cubicBezTo>
                  <a:pt x="102989" y="-17740"/>
                  <a:pt x="119539" y="-19407"/>
                  <a:pt x="132040" y="-11073"/>
                </a:cubicBezTo>
                <a:lnTo>
                  <a:pt x="173712" y="16669"/>
                </a:lnTo>
                <a:cubicBezTo>
                  <a:pt x="185023" y="12025"/>
                  <a:pt x="197048" y="8692"/>
                  <a:pt x="209312" y="7025"/>
                </a:cubicBezTo>
                <a:lnTo>
                  <a:pt x="231458" y="-37743"/>
                </a:lnTo>
                <a:cubicBezTo>
                  <a:pt x="238125" y="-51197"/>
                  <a:pt x="253246" y="-57983"/>
                  <a:pt x="267772" y="-54173"/>
                </a:cubicBezTo>
                <a:close/>
                <a:moveTo>
                  <a:pt x="229076" y="100013"/>
                </a:moveTo>
                <a:cubicBezTo>
                  <a:pt x="200163" y="100013"/>
                  <a:pt x="176689" y="123487"/>
                  <a:pt x="176689" y="152400"/>
                </a:cubicBezTo>
                <a:cubicBezTo>
                  <a:pt x="176689" y="181313"/>
                  <a:pt x="200163" y="204787"/>
                  <a:pt x="229076" y="204787"/>
                </a:cubicBezTo>
                <a:cubicBezTo>
                  <a:pt x="257990" y="204787"/>
                  <a:pt x="281464" y="181313"/>
                  <a:pt x="281464" y="152400"/>
                </a:cubicBezTo>
                <a:cubicBezTo>
                  <a:pt x="281464" y="123487"/>
                  <a:pt x="257990" y="100013"/>
                  <a:pt x="229076" y="100013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6" name="Text 3"/>
          <p:cNvSpPr/>
          <p:nvPr/>
        </p:nvSpPr>
        <p:spPr>
          <a:xfrm>
            <a:off x="393700" y="3505200"/>
            <a:ext cx="341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Сложность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12750" y="3962400"/>
            <a:ext cx="3378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 параметров POA, 12 режимов безопасности. Отсутствие стандартного Naming Service.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50267" y="2540000"/>
            <a:ext cx="3695700" cy="2641600"/>
          </a:xfrm>
          <a:custGeom>
            <a:avLst/>
            <a:gdLst/>
            <a:ahLst/>
            <a:cxnLst/>
            <a:rect l="l" t="t" r="r" b="b"/>
            <a:pathLst>
              <a:path w="3695700" h="2641600">
                <a:moveTo>
                  <a:pt x="101596" y="0"/>
                </a:moveTo>
                <a:lnTo>
                  <a:pt x="3594104" y="0"/>
                </a:lnTo>
                <a:cubicBezTo>
                  <a:pt x="3650214" y="0"/>
                  <a:pt x="3695700" y="45486"/>
                  <a:pt x="3695700" y="101596"/>
                </a:cubicBezTo>
                <a:lnTo>
                  <a:pt x="3695700" y="2540004"/>
                </a:lnTo>
                <a:cubicBezTo>
                  <a:pt x="3695700" y="2596114"/>
                  <a:pt x="3650214" y="2641600"/>
                  <a:pt x="35941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5791200" y="2743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304800"/>
                </a:moveTo>
                <a:cubicBezTo>
                  <a:pt x="0" y="136576"/>
                  <a:pt x="136576" y="0"/>
                  <a:pt x="304800" y="0"/>
                </a:cubicBezTo>
                <a:cubicBezTo>
                  <a:pt x="473024" y="0"/>
                  <a:pt x="609600" y="136576"/>
                  <a:pt x="609600" y="304800"/>
                </a:cubicBezTo>
                <a:cubicBezTo>
                  <a:pt x="609600" y="473024"/>
                  <a:pt x="473024" y="609600"/>
                  <a:pt x="304800" y="609600"/>
                </a:cubicBezTo>
                <a:cubicBezTo>
                  <a:pt x="136576" y="609600"/>
                  <a:pt x="0" y="473024"/>
                  <a:pt x="0" y="304800"/>
                </a:cubicBezTo>
                <a:close/>
                <a:moveTo>
                  <a:pt x="342900" y="114300"/>
                </a:moveTo>
                <a:cubicBezTo>
                  <a:pt x="342900" y="93272"/>
                  <a:pt x="325828" y="76200"/>
                  <a:pt x="304800" y="76200"/>
                </a:cubicBezTo>
                <a:cubicBezTo>
                  <a:pt x="283772" y="76200"/>
                  <a:pt x="266700" y="93272"/>
                  <a:pt x="266700" y="114300"/>
                </a:cubicBezTo>
                <a:cubicBezTo>
                  <a:pt x="266700" y="135328"/>
                  <a:pt x="283772" y="152400"/>
                  <a:pt x="304800" y="152400"/>
                </a:cubicBezTo>
                <a:cubicBezTo>
                  <a:pt x="325828" y="152400"/>
                  <a:pt x="342900" y="135328"/>
                  <a:pt x="342900" y="114300"/>
                </a:cubicBezTo>
                <a:close/>
                <a:moveTo>
                  <a:pt x="304800" y="495300"/>
                </a:moveTo>
                <a:cubicBezTo>
                  <a:pt x="346829" y="495300"/>
                  <a:pt x="381000" y="461129"/>
                  <a:pt x="381000" y="419100"/>
                </a:cubicBezTo>
                <a:cubicBezTo>
                  <a:pt x="381000" y="399812"/>
                  <a:pt x="373856" y="382072"/>
                  <a:pt x="361950" y="368737"/>
                </a:cubicBezTo>
                <a:lnTo>
                  <a:pt x="444698" y="203359"/>
                </a:lnTo>
                <a:cubicBezTo>
                  <a:pt x="451723" y="189190"/>
                  <a:pt x="446008" y="172045"/>
                  <a:pt x="431959" y="165021"/>
                </a:cubicBezTo>
                <a:cubicBezTo>
                  <a:pt x="417909" y="157996"/>
                  <a:pt x="400645" y="163711"/>
                  <a:pt x="393621" y="177760"/>
                </a:cubicBezTo>
                <a:lnTo>
                  <a:pt x="310872" y="343138"/>
                </a:lnTo>
                <a:cubicBezTo>
                  <a:pt x="308848" y="343019"/>
                  <a:pt x="306824" y="342900"/>
                  <a:pt x="304800" y="342900"/>
                </a:cubicBezTo>
                <a:cubicBezTo>
                  <a:pt x="262771" y="342900"/>
                  <a:pt x="228600" y="377071"/>
                  <a:pt x="228600" y="419100"/>
                </a:cubicBezTo>
                <a:cubicBezTo>
                  <a:pt x="228600" y="461129"/>
                  <a:pt x="262771" y="495300"/>
                  <a:pt x="304800" y="495300"/>
                </a:cubicBezTo>
                <a:close/>
                <a:moveTo>
                  <a:pt x="209550" y="171450"/>
                </a:moveTo>
                <a:cubicBezTo>
                  <a:pt x="209550" y="150422"/>
                  <a:pt x="192478" y="133350"/>
                  <a:pt x="171450" y="133350"/>
                </a:cubicBezTo>
                <a:cubicBezTo>
                  <a:pt x="150422" y="133350"/>
                  <a:pt x="133350" y="150422"/>
                  <a:pt x="133350" y="171450"/>
                </a:cubicBezTo>
                <a:cubicBezTo>
                  <a:pt x="133350" y="192478"/>
                  <a:pt x="150422" y="209550"/>
                  <a:pt x="171450" y="209550"/>
                </a:cubicBezTo>
                <a:cubicBezTo>
                  <a:pt x="192478" y="209550"/>
                  <a:pt x="209550" y="192478"/>
                  <a:pt x="209550" y="171450"/>
                </a:cubicBezTo>
                <a:close/>
                <a:moveTo>
                  <a:pt x="114300" y="342900"/>
                </a:moveTo>
                <a:cubicBezTo>
                  <a:pt x="135328" y="342900"/>
                  <a:pt x="152400" y="325828"/>
                  <a:pt x="152400" y="304800"/>
                </a:cubicBezTo>
                <a:cubicBezTo>
                  <a:pt x="152400" y="283772"/>
                  <a:pt x="135328" y="266700"/>
                  <a:pt x="114300" y="266700"/>
                </a:cubicBezTo>
                <a:cubicBezTo>
                  <a:pt x="93272" y="266700"/>
                  <a:pt x="76200" y="283772"/>
                  <a:pt x="76200" y="304800"/>
                </a:cubicBezTo>
                <a:cubicBezTo>
                  <a:pt x="76200" y="325828"/>
                  <a:pt x="93272" y="342900"/>
                  <a:pt x="114300" y="342900"/>
                </a:cubicBezTo>
                <a:close/>
                <a:moveTo>
                  <a:pt x="533400" y="304800"/>
                </a:moveTo>
                <a:cubicBezTo>
                  <a:pt x="533400" y="283772"/>
                  <a:pt x="516328" y="266700"/>
                  <a:pt x="495300" y="266700"/>
                </a:cubicBezTo>
                <a:cubicBezTo>
                  <a:pt x="474272" y="266700"/>
                  <a:pt x="457200" y="283772"/>
                  <a:pt x="457200" y="304800"/>
                </a:cubicBezTo>
                <a:cubicBezTo>
                  <a:pt x="457200" y="325828"/>
                  <a:pt x="474272" y="342900"/>
                  <a:pt x="495300" y="342900"/>
                </a:cubicBezTo>
                <a:cubicBezTo>
                  <a:pt x="516328" y="342900"/>
                  <a:pt x="533400" y="325828"/>
                  <a:pt x="533400" y="304800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0" name="Text 7"/>
          <p:cNvSpPr/>
          <p:nvPr/>
        </p:nvSpPr>
        <p:spPr>
          <a:xfrm>
            <a:off x="4389967" y="3505200"/>
            <a:ext cx="341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Производительность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409017" y="39624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Потери до </a:t>
            </a:r>
            <a:r>
              <a:rPr lang="en-US" sz="14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40%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по сравнению с RMI из-за маршалинга Any и TypeCode.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246534" y="2540000"/>
            <a:ext cx="3695700" cy="2641600"/>
          </a:xfrm>
          <a:custGeom>
            <a:avLst/>
            <a:gdLst/>
            <a:ahLst/>
            <a:cxnLst/>
            <a:rect l="l" t="t" r="r" b="b"/>
            <a:pathLst>
              <a:path w="3695700" h="2641600">
                <a:moveTo>
                  <a:pt x="101596" y="0"/>
                </a:moveTo>
                <a:lnTo>
                  <a:pt x="3594104" y="0"/>
                </a:lnTo>
                <a:cubicBezTo>
                  <a:pt x="3650214" y="0"/>
                  <a:pt x="3695700" y="45486"/>
                  <a:pt x="3695700" y="101596"/>
                </a:cubicBezTo>
                <a:lnTo>
                  <a:pt x="3695700" y="2540004"/>
                </a:lnTo>
                <a:cubicBezTo>
                  <a:pt x="3695700" y="2596114"/>
                  <a:pt x="3650214" y="2641600"/>
                  <a:pt x="35941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9787467" y="2743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601266" y="325041"/>
                </a:moveTo>
                <a:cubicBezTo>
                  <a:pt x="612457" y="313849"/>
                  <a:pt x="612457" y="295751"/>
                  <a:pt x="601266" y="284678"/>
                </a:cubicBezTo>
                <a:lnTo>
                  <a:pt x="429816" y="113109"/>
                </a:lnTo>
                <a:cubicBezTo>
                  <a:pt x="421600" y="104894"/>
                  <a:pt x="409337" y="102513"/>
                  <a:pt x="398621" y="106918"/>
                </a:cubicBezTo>
                <a:cubicBezTo>
                  <a:pt x="387906" y="111323"/>
                  <a:pt x="381000" y="121801"/>
                  <a:pt x="381000" y="133350"/>
                </a:cubicBezTo>
                <a:lnTo>
                  <a:pt x="381000" y="228600"/>
                </a:lnTo>
                <a:lnTo>
                  <a:pt x="247650" y="228600"/>
                </a:lnTo>
                <a:cubicBezTo>
                  <a:pt x="216098" y="228600"/>
                  <a:pt x="190500" y="254198"/>
                  <a:pt x="190500" y="285750"/>
                </a:cubicBezTo>
                <a:lnTo>
                  <a:pt x="190500" y="323850"/>
                </a:lnTo>
                <a:cubicBezTo>
                  <a:pt x="190500" y="355402"/>
                  <a:pt x="216098" y="381000"/>
                  <a:pt x="247650" y="381000"/>
                </a:cubicBezTo>
                <a:lnTo>
                  <a:pt x="381000" y="381000"/>
                </a:lnTo>
                <a:lnTo>
                  <a:pt x="381000" y="476250"/>
                </a:lnTo>
                <a:cubicBezTo>
                  <a:pt x="381000" y="487799"/>
                  <a:pt x="387906" y="498277"/>
                  <a:pt x="398621" y="502682"/>
                </a:cubicBezTo>
                <a:cubicBezTo>
                  <a:pt x="409337" y="507087"/>
                  <a:pt x="421600" y="504706"/>
                  <a:pt x="429816" y="496491"/>
                </a:cubicBezTo>
                <a:lnTo>
                  <a:pt x="601266" y="325041"/>
                </a:lnTo>
                <a:close/>
                <a:moveTo>
                  <a:pt x="190500" y="114300"/>
                </a:moveTo>
                <a:cubicBezTo>
                  <a:pt x="211574" y="114300"/>
                  <a:pt x="228600" y="97274"/>
                  <a:pt x="228600" y="76200"/>
                </a:cubicBezTo>
                <a:cubicBezTo>
                  <a:pt x="228600" y="55126"/>
                  <a:pt x="211574" y="38100"/>
                  <a:pt x="190500" y="38100"/>
                </a:cubicBezTo>
                <a:lnTo>
                  <a:pt x="114300" y="38100"/>
                </a:lnTo>
                <a:cubicBezTo>
                  <a:pt x="51197" y="38100"/>
                  <a:pt x="0" y="89297"/>
                  <a:pt x="0" y="152400"/>
                </a:cubicBezTo>
                <a:lnTo>
                  <a:pt x="0" y="457200"/>
                </a:lnTo>
                <a:cubicBezTo>
                  <a:pt x="0" y="520303"/>
                  <a:pt x="51197" y="571500"/>
                  <a:pt x="114300" y="571500"/>
                </a:cubicBezTo>
                <a:lnTo>
                  <a:pt x="190500" y="571500"/>
                </a:lnTo>
                <a:cubicBezTo>
                  <a:pt x="211574" y="571500"/>
                  <a:pt x="228600" y="554474"/>
                  <a:pt x="228600" y="533400"/>
                </a:cubicBezTo>
                <a:cubicBezTo>
                  <a:pt x="228600" y="512326"/>
                  <a:pt x="211574" y="495300"/>
                  <a:pt x="190500" y="495300"/>
                </a:cubicBezTo>
                <a:lnTo>
                  <a:pt x="114300" y="495300"/>
                </a:lnTo>
                <a:cubicBezTo>
                  <a:pt x="93226" y="495300"/>
                  <a:pt x="76200" y="478274"/>
                  <a:pt x="76200" y="457200"/>
                </a:cubicBezTo>
                <a:lnTo>
                  <a:pt x="76200" y="152400"/>
                </a:lnTo>
                <a:cubicBezTo>
                  <a:pt x="76200" y="131326"/>
                  <a:pt x="93226" y="114300"/>
                  <a:pt x="114300" y="114300"/>
                </a:cubicBezTo>
                <a:lnTo>
                  <a:pt x="190500" y="114300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4" name="Text 11"/>
          <p:cNvSpPr/>
          <p:nvPr/>
        </p:nvSpPr>
        <p:spPr>
          <a:xfrm>
            <a:off x="8386234" y="3505200"/>
            <a:ext cx="341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Миграция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405284" y="3962400"/>
            <a:ext cx="33782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 2003 г. крупные проекты (Bloomberg, LSE) ушли на SOAP/REST. OMG признала: «CORBA слишком тяжела для Интернета».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1549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FAFNER: когда безопасность убивает производительность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E46EB"/>
      </a:accent1>
      <a:accent2>
        <a:srgbClr val="1CA97E"/>
      </a:accent2>
      <a:accent3>
        <a:srgbClr val="5D91F0"/>
      </a:accent3>
      <a:accent4>
        <a:srgbClr val="000000"/>
      </a:accent4>
      <a:accent5>
        <a:srgbClr val="FFFFFF"/>
      </a:accent5>
      <a:accent6>
        <a:srgbClr val="FF920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1207</Words>
  <Application>Microsoft Office PowerPoint</Application>
  <PresentationFormat>Widescreen</PresentationFormat>
  <Paragraphs>206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MiSans</vt:lpstr>
      <vt:lpstr>Noto Sans SC</vt:lpstr>
      <vt:lpstr>微软雅黑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Провальные распределённые системы: уроки Gnutella, CORBA, FAFNER, I-WAY, Legion</dc:title>
  <dc:subject>Провальные распределённые системы: уроки Gnutella, CORBA, FAFNER, I-WAY, Legion</dc:subject>
  <dc:creator>Kimi</dc:creator>
  <cp:lastModifiedBy>USER</cp:lastModifiedBy>
  <cp:revision>10</cp:revision>
  <dcterms:created xsi:type="dcterms:W3CDTF">2025-11-23T09:36:08Z</dcterms:created>
  <dcterms:modified xsi:type="dcterms:W3CDTF">2025-11-26T09:28:43Z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{"Label":"Провальные распределённые системы: уроки Gnutella, CORBA, FAFNER, I-WAY, Legion","ContentProducer":"001191110108MACG2KBH8F10000","ProduceID":"d4hd3rij4egsvgh11qpg","ReservedCode1":"","ContentPropagator":"001191110108MACG2KBH8F20000","PropagateID":"d4hd3rij4egsvgh11qpg","ReservedCode2":""}</vt:lpwstr>
  </property>
</Properties>
</file>